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725F54-3ED6-47C8-81D8-67A5EAB70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BF3FA50-3797-47FA-9EC1-6EEAF5CA4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F4EECE-D20B-4FE6-B99E-87C9A9D2E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134FEA-086D-4C5A-BA01-7560A12C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A2336C-9ABE-4F20-8756-05986763E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37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4D1D44-E721-4E04-9CB9-8278558C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4B72894-EE6F-4F4E-AC86-05F1BD7E8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91D8E35-79B1-413B-BFA9-44E18993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F45EB68-29F3-4AC1-A070-C362C091C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BB96DA-15ED-4EED-A8D6-1D3BC696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612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8AA0AD7-FDE9-41E7-B905-CF5CC413F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69A42B2-A9E1-4D42-84CD-EE0CE7B93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4AB59B8-3065-479E-9EAE-311FD655D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66D403-E924-4D11-BA41-D0EDA9730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3E50A2-36BE-43B3-AC24-22D43DAE3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468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C456C3-EB78-4B44-9E4C-92264624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6148E9-8EA7-4B87-833B-6D4928591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707326-5589-4505-936C-2A356D09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B01F3C-73C2-416A-BD8D-6E9B788A4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DE6B845-6814-4309-847D-640F00744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20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31D271-2FC8-4DD0-BE1B-4A6DB15F2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8F3DB9-828C-4DAF-B140-19A2824C4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017A51-C3A3-40D2-A3C8-E5D5F1568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80F523-F6CE-4550-964B-655D485EE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FB56E1D-FDB4-437D-ADF3-37D076E8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032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22F848-0487-4EC0-9BC7-B621FD2CF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3C88B0-BF83-44F3-8046-3E0C69BCA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438AF23-C010-40C0-86BE-B94D0FAB2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635B846-A3DE-4D7B-8599-E59513E1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D4A1B1-156C-4946-8EFB-D1BCD5FF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271BE7E-9924-4293-8F6B-B819BA3D3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16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A4AADB-1B71-44CD-B8C0-8317EC707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85222FE-81C1-4613-A2E3-017BBDDAA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A5B250F-8CD9-4D20-9CE7-A835107F7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B10CF7D-CDC2-48B4-82C1-988FEF3533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2D912CB-724A-48E7-ABB7-38852C193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7370E86-3332-4B0C-BF22-DE50F053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68017E4-91D8-4F22-BF3F-E558F403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7BD46A8-2FB9-488D-BB3C-93ACFCC0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33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C6272F-2D32-42B6-9358-80E26C7E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85C5B37-A99F-40BE-8CE2-D05039A3A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3C44E87-7FF4-4D43-A8C0-34911302C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6D9FECA-802B-46C4-91F5-53FA64DA7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03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4E67FBA-702A-45C6-8E18-18C62AC40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A6172CA-A100-4C7E-B91A-7B467F5BA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E066060-3207-4BF6-80AA-F01326CC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61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F17E81-41AD-47E0-A1CF-86F0A4722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7D070A-8400-46A0-868A-5423B6BAB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9C9DE9B-BDB9-44C3-8DE0-B8D7F8457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D9D6779-400E-4DD3-B14C-D3101CFE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D0D6660-F507-4A75-A368-619B6A4F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EAB9CB-63DC-4253-ABA3-18E0839E1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376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16E80D-4AC9-42FF-8E3F-FDF809217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42F5FD2-D7BC-42C5-8369-FECFFE6344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B9BFFE8-E536-430B-B706-16A1AC11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84E71CF-7B6A-4A51-979A-BA093D039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FDBE575-D4CE-4CA7-A883-2E26B6FC2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3265543-D3D8-4D11-8D40-033E40B25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3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015EC14-730A-46C9-8BB4-03E4B58E1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8D07140-71A8-4E59-A9CB-69B6AC6BA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48075F0-15D6-41C0-8684-936BD6836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550C4-DA30-4AAD-9561-E6CEB5483E91}" type="datetimeFigureOut">
              <a:rPr lang="ko-KR" altLang="en-US" smtClean="0"/>
              <a:t>2025-07-11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1EE3C4-594E-42A6-A97F-6C23B83B6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935B7D-5EC6-4F9B-ABA3-3A9A278D1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DFB2B-9C96-492E-B693-8597167220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4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D2783C-70CE-41A5-B877-D1D2D57A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446" y="2554651"/>
            <a:ext cx="6376332" cy="1325563"/>
          </a:xfrm>
        </p:spPr>
        <p:txBody>
          <a:bodyPr/>
          <a:lstStyle/>
          <a:p>
            <a:r>
              <a:rPr lang="ko-KR" altLang="en-US" dirty="0">
                <a:solidFill>
                  <a:srgbClr val="FF0000"/>
                </a:solidFill>
              </a:rPr>
              <a:t>활동봉사단</a:t>
            </a:r>
            <a:r>
              <a:rPr lang="ko-KR" altLang="en-US" dirty="0"/>
              <a:t> 수 조회방법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DF54EF-8C5B-4292-8C74-A3F3749E0BD2}"/>
              </a:ext>
            </a:extLst>
          </p:cNvPr>
          <p:cNvSpPr txBox="1"/>
          <p:nvPr/>
        </p:nvSpPr>
        <p:spPr>
          <a:xfrm>
            <a:off x="6203658" y="151002"/>
            <a:ext cx="5914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2025</a:t>
            </a:r>
            <a:r>
              <a:rPr lang="ko-KR" altLang="en-US" dirty="0" smtClean="0"/>
              <a:t>년 </a:t>
            </a:r>
            <a:r>
              <a:rPr lang="ko-KR" altLang="en-US" dirty="0" err="1"/>
              <a:t>전국사회복지나눔</a:t>
            </a:r>
            <a:r>
              <a:rPr lang="ko-KR" altLang="en-US" dirty="0"/>
              <a:t> 유공자 시상식 </a:t>
            </a:r>
            <a:r>
              <a:rPr lang="en-US" altLang="ko-KR" dirty="0"/>
              <a:t>(</a:t>
            </a:r>
            <a:r>
              <a:rPr lang="ko-KR" altLang="en-US" dirty="0"/>
              <a:t>자원봉사부문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78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>
            <a:extLst>
              <a:ext uri="{FF2B5EF4-FFF2-40B4-BE49-F238E27FC236}">
                <a16:creationId xmlns:a16="http://schemas.microsoft.com/office/drawing/2014/main" id="{958B75AF-F8E8-4801-BF9E-2BD975F7F915}"/>
              </a:ext>
            </a:extLst>
          </p:cNvPr>
          <p:cNvGrpSpPr/>
          <p:nvPr/>
        </p:nvGrpSpPr>
        <p:grpSpPr>
          <a:xfrm>
            <a:off x="377505" y="226503"/>
            <a:ext cx="11417416" cy="5108895"/>
            <a:chOff x="377505" y="226503"/>
            <a:chExt cx="11417416" cy="5108895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D3EDB74F-71F7-470A-ACFB-2C8223F17A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7505" y="1006679"/>
              <a:ext cx="11417416" cy="4328719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258EF4A-FAEF-4FAC-ADCD-EA23459A80A1}"/>
                </a:ext>
              </a:extLst>
            </p:cNvPr>
            <p:cNvSpPr txBox="1"/>
            <p:nvPr/>
          </p:nvSpPr>
          <p:spPr>
            <a:xfrm>
              <a:off x="377505" y="226503"/>
              <a:ext cx="7558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①인증관리시스템 로그인 후 </a:t>
              </a:r>
              <a:r>
                <a:rPr lang="en-US" altLang="ko-KR" dirty="0"/>
                <a:t>&lt;</a:t>
              </a:r>
              <a:r>
                <a:rPr lang="ko-KR" altLang="en-US" dirty="0"/>
                <a:t>통계</a:t>
              </a:r>
              <a:r>
                <a:rPr lang="en-US" altLang="ko-KR" dirty="0"/>
                <a:t>-</a:t>
              </a:r>
              <a:r>
                <a:rPr lang="ko-KR" altLang="en-US" dirty="0"/>
                <a:t>봉사실적</a:t>
              </a:r>
              <a:r>
                <a:rPr lang="en-US" altLang="ko-KR" dirty="0"/>
                <a:t>-</a:t>
              </a:r>
              <a:r>
                <a:rPr lang="ko-KR" altLang="en-US" dirty="0"/>
                <a:t>봉사단체실적현황</a:t>
              </a:r>
              <a:r>
                <a:rPr lang="en-US" altLang="ko-KR" dirty="0"/>
                <a:t>&gt; </a:t>
              </a:r>
              <a:r>
                <a:rPr lang="ko-KR" altLang="en-US" dirty="0"/>
                <a:t>클릭</a:t>
              </a:r>
            </a:p>
          </p:txBody>
        </p: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8C4A7178-19C0-4BAB-9EFB-CF4651FA42A5}"/>
                </a:ext>
              </a:extLst>
            </p:cNvPr>
            <p:cNvSpPr/>
            <p:nvPr/>
          </p:nvSpPr>
          <p:spPr>
            <a:xfrm>
              <a:off x="377505" y="4832059"/>
              <a:ext cx="1216403" cy="26844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A882ADAA-0A9D-49F6-B3BF-05ABAC2D11CE}"/>
                </a:ext>
              </a:extLst>
            </p:cNvPr>
            <p:cNvSpPr/>
            <p:nvPr/>
          </p:nvSpPr>
          <p:spPr>
            <a:xfrm>
              <a:off x="4195985" y="1006679"/>
              <a:ext cx="598206" cy="309373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7D299D8C-47D7-4B18-BFF4-64264B5A6127}"/>
                </a:ext>
              </a:extLst>
            </p:cNvPr>
            <p:cNvSpPr/>
            <p:nvPr/>
          </p:nvSpPr>
          <p:spPr>
            <a:xfrm>
              <a:off x="377505" y="3933326"/>
              <a:ext cx="1216403" cy="26844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06EFEEA-7917-47AB-947A-14EF37F5953B}"/>
              </a:ext>
            </a:extLst>
          </p:cNvPr>
          <p:cNvSpPr/>
          <p:nvPr/>
        </p:nvSpPr>
        <p:spPr>
          <a:xfrm>
            <a:off x="474087" y="1735042"/>
            <a:ext cx="834596" cy="268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5AB9232-6B53-4712-AD7E-5A998AAEFEDA}"/>
              </a:ext>
            </a:extLst>
          </p:cNvPr>
          <p:cNvSpPr/>
          <p:nvPr/>
        </p:nvSpPr>
        <p:spPr>
          <a:xfrm>
            <a:off x="1922478" y="1978322"/>
            <a:ext cx="1216403" cy="2684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2896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그림 21">
            <a:extLst>
              <a:ext uri="{FF2B5EF4-FFF2-40B4-BE49-F238E27FC236}">
                <a16:creationId xmlns:a16="http://schemas.microsoft.com/office/drawing/2014/main" id="{AE25EBBB-1D66-4A4F-AC5E-D2C678D16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8" y="1277495"/>
            <a:ext cx="12192000" cy="3300526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1A73BF89-0A0C-4E93-8657-A6F59D67D8BB}"/>
              </a:ext>
            </a:extLst>
          </p:cNvPr>
          <p:cNvSpPr/>
          <p:nvPr/>
        </p:nvSpPr>
        <p:spPr>
          <a:xfrm>
            <a:off x="6560190" y="2500618"/>
            <a:ext cx="581637" cy="235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A4AED68-B90C-48E1-A41A-A19F1E1D4A33}"/>
              </a:ext>
            </a:extLst>
          </p:cNvPr>
          <p:cNvSpPr/>
          <p:nvPr/>
        </p:nvSpPr>
        <p:spPr>
          <a:xfrm>
            <a:off x="5303240" y="2484539"/>
            <a:ext cx="640360" cy="183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7A2106C7-C721-4363-B2A9-4CAD25EC8521}"/>
              </a:ext>
            </a:extLst>
          </p:cNvPr>
          <p:cNvSpPr/>
          <p:nvPr/>
        </p:nvSpPr>
        <p:spPr>
          <a:xfrm>
            <a:off x="4402822" y="5067575"/>
            <a:ext cx="1117134" cy="209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62EA5F0-5356-45AF-BFA7-3D57E714A83A}"/>
              </a:ext>
            </a:extLst>
          </p:cNvPr>
          <p:cNvSpPr/>
          <p:nvPr/>
        </p:nvSpPr>
        <p:spPr>
          <a:xfrm>
            <a:off x="1655517" y="2483840"/>
            <a:ext cx="9090780" cy="5445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93AEA503-72E2-4473-8773-3800C3A1DEFB}"/>
              </a:ext>
            </a:extLst>
          </p:cNvPr>
          <p:cNvSpPr/>
          <p:nvPr/>
        </p:nvSpPr>
        <p:spPr>
          <a:xfrm>
            <a:off x="11283193" y="2719430"/>
            <a:ext cx="847288" cy="20832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002DA7-F3AC-46E1-9F9B-1B83E11C5A46}"/>
              </a:ext>
            </a:extLst>
          </p:cNvPr>
          <p:cNvSpPr txBox="1"/>
          <p:nvPr/>
        </p:nvSpPr>
        <p:spPr>
          <a:xfrm>
            <a:off x="394282" y="205539"/>
            <a:ext cx="10788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② 지역</a:t>
            </a:r>
            <a:r>
              <a:rPr lang="en-US" altLang="ko-KR" dirty="0"/>
              <a:t>, </a:t>
            </a:r>
            <a:r>
              <a:rPr lang="ko-KR" altLang="en-US" dirty="0"/>
              <a:t>관리센터</a:t>
            </a:r>
            <a:r>
              <a:rPr lang="en-US" altLang="ko-KR" dirty="0"/>
              <a:t> </a:t>
            </a:r>
            <a:r>
              <a:rPr lang="ko-KR" altLang="en-US" dirty="0"/>
              <a:t>선택</a:t>
            </a:r>
            <a:r>
              <a:rPr lang="en-US" altLang="ko-KR" dirty="0"/>
              <a:t>, </a:t>
            </a:r>
            <a:r>
              <a:rPr lang="ko-KR" altLang="en-US" dirty="0"/>
              <a:t>등록기간</a:t>
            </a:r>
            <a:r>
              <a:rPr lang="en-US" altLang="ko-KR" dirty="0">
                <a:solidFill>
                  <a:srgbClr val="FF0000"/>
                </a:solidFill>
              </a:rPr>
              <a:t>(</a:t>
            </a:r>
            <a:r>
              <a:rPr lang="en-US" altLang="ko-KR" dirty="0" smtClean="0">
                <a:solidFill>
                  <a:srgbClr val="FF0000"/>
                </a:solidFill>
              </a:rPr>
              <a:t>2024.01.01~2024.12.31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ko-KR" altLang="en-US" dirty="0" smtClean="0"/>
              <a:t>으로 설정</a:t>
            </a:r>
            <a:r>
              <a:rPr lang="en-US" altLang="ko-KR" dirty="0" smtClean="0"/>
              <a:t>,</a:t>
            </a:r>
            <a:endParaRPr lang="en-US" altLang="ko-KR" dirty="0"/>
          </a:p>
          <a:p>
            <a:r>
              <a:rPr lang="ko-KR" altLang="en-US" dirty="0"/>
              <a:t>봉사단체구분 </a:t>
            </a:r>
            <a:r>
              <a:rPr lang="en-US" altLang="ko-KR" dirty="0">
                <a:solidFill>
                  <a:srgbClr val="FF0000"/>
                </a:solidFill>
              </a:rPr>
              <a:t>(</a:t>
            </a:r>
            <a:r>
              <a:rPr lang="ko-KR" altLang="en-US" dirty="0">
                <a:solidFill>
                  <a:srgbClr val="FF0000"/>
                </a:solidFill>
              </a:rPr>
              <a:t>전체</a:t>
            </a:r>
            <a:r>
              <a:rPr lang="en-US" altLang="ko-KR" dirty="0">
                <a:solidFill>
                  <a:srgbClr val="FF0000"/>
                </a:solidFill>
              </a:rPr>
              <a:t>)</a:t>
            </a:r>
            <a:r>
              <a:rPr lang="ko-KR" altLang="en-US" dirty="0"/>
              <a:t>로 설정</a:t>
            </a:r>
            <a:r>
              <a:rPr lang="en-US" altLang="ko-KR" dirty="0"/>
              <a:t>, </a:t>
            </a:r>
            <a:r>
              <a:rPr lang="ko-KR" altLang="en-US" dirty="0" err="1" smtClean="0"/>
              <a:t>센터유형</a:t>
            </a:r>
            <a:r>
              <a:rPr lang="en-US" altLang="ko-KR" dirty="0" smtClean="0"/>
              <a:t> </a:t>
            </a:r>
            <a:r>
              <a:rPr lang="ko-KR" altLang="en-US" dirty="0"/>
              <a:t>선택</a:t>
            </a:r>
            <a:r>
              <a:rPr lang="en-US" altLang="ko-KR" dirty="0"/>
              <a:t>, </a:t>
            </a:r>
            <a:r>
              <a:rPr lang="ko-KR" altLang="en-US" dirty="0" smtClean="0"/>
              <a:t>상태</a:t>
            </a:r>
            <a:r>
              <a:rPr lang="en-US" altLang="ko-KR" dirty="0" smtClean="0"/>
              <a:t> </a:t>
            </a:r>
            <a:r>
              <a:rPr lang="ko-KR" altLang="en-US" dirty="0" err="1">
                <a:solidFill>
                  <a:srgbClr val="FF0000"/>
                </a:solidFill>
              </a:rPr>
              <a:t>봉사중</a:t>
            </a:r>
            <a:r>
              <a:rPr lang="ko-KR" altLang="en-US" dirty="0" err="1"/>
              <a:t>으로</a:t>
            </a:r>
            <a:r>
              <a:rPr lang="ko-KR" altLang="en-US" dirty="0"/>
              <a:t> 선택 후 화면출력 클릭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E61C3544-8938-4798-B364-0589C1380AEC}"/>
              </a:ext>
            </a:extLst>
          </p:cNvPr>
          <p:cNvSpPr/>
          <p:nvPr/>
        </p:nvSpPr>
        <p:spPr>
          <a:xfrm>
            <a:off x="146916" y="1902822"/>
            <a:ext cx="834596" cy="268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273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6002DA7-F3AC-46E1-9F9B-1B83E11C5A46}"/>
              </a:ext>
            </a:extLst>
          </p:cNvPr>
          <p:cNvSpPr txBox="1"/>
          <p:nvPr/>
        </p:nvSpPr>
        <p:spPr>
          <a:xfrm>
            <a:off x="394282" y="205539"/>
            <a:ext cx="10788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③ 화면출력 후 가장 마지막 페이지로 이동 시</a:t>
            </a:r>
            <a:r>
              <a:rPr lang="en-US" altLang="ko-KR" dirty="0"/>
              <a:t>, </a:t>
            </a:r>
            <a:r>
              <a:rPr lang="ko-KR" altLang="en-US" dirty="0"/>
              <a:t>총 계에서 </a:t>
            </a:r>
            <a:r>
              <a:rPr lang="ko-KR" altLang="en-US" dirty="0">
                <a:solidFill>
                  <a:srgbClr val="FF0000"/>
                </a:solidFill>
              </a:rPr>
              <a:t>활동봉사단 수</a:t>
            </a:r>
            <a:r>
              <a:rPr lang="ko-KR" altLang="en-US" dirty="0"/>
              <a:t> 확인가능</a:t>
            </a: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28DCBFF8-D84C-42D4-9EC0-2C650877D2C7}"/>
              </a:ext>
            </a:extLst>
          </p:cNvPr>
          <p:cNvGrpSpPr/>
          <p:nvPr/>
        </p:nvGrpSpPr>
        <p:grpSpPr>
          <a:xfrm>
            <a:off x="729645" y="574871"/>
            <a:ext cx="9955243" cy="5144937"/>
            <a:chOff x="964536" y="1023024"/>
            <a:chExt cx="9955243" cy="5144937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7A2106C7-C721-4363-B2A9-4CAD25EC8521}"/>
                </a:ext>
              </a:extLst>
            </p:cNvPr>
            <p:cNvSpPr/>
            <p:nvPr/>
          </p:nvSpPr>
          <p:spPr>
            <a:xfrm>
              <a:off x="4402822" y="5067575"/>
              <a:ext cx="1117134" cy="209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C079FA09-A246-46C6-B7C4-084D060CFE54}"/>
                </a:ext>
              </a:extLst>
            </p:cNvPr>
            <p:cNvGrpSpPr/>
            <p:nvPr/>
          </p:nvGrpSpPr>
          <p:grpSpPr>
            <a:xfrm>
              <a:off x="964536" y="1023024"/>
              <a:ext cx="9955243" cy="5144937"/>
              <a:chOff x="1381079" y="824564"/>
              <a:chExt cx="9955243" cy="5144937"/>
            </a:xfrm>
          </p:grpSpPr>
          <p:pic>
            <p:nvPicPr>
              <p:cNvPr id="21" name="그림 20">
                <a:extLst>
                  <a:ext uri="{FF2B5EF4-FFF2-40B4-BE49-F238E27FC236}">
                    <a16:creationId xmlns:a16="http://schemas.microsoft.com/office/drawing/2014/main" id="{5A105FC5-400D-4202-87C3-FD78317AE5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81079" y="824564"/>
                <a:ext cx="9955243" cy="5144937"/>
              </a:xfrm>
              <a:prstGeom prst="rect">
                <a:avLst/>
              </a:prstGeom>
            </p:spPr>
          </p:pic>
          <p:sp>
            <p:nvSpPr>
              <p:cNvPr id="23" name="직사각형 22">
                <a:extLst>
                  <a:ext uri="{FF2B5EF4-FFF2-40B4-BE49-F238E27FC236}">
                    <a16:creationId xmlns:a16="http://schemas.microsoft.com/office/drawing/2014/main" id="{9211E5B6-3B3B-48B8-B462-09599FCBD293}"/>
                  </a:ext>
                </a:extLst>
              </p:cNvPr>
              <p:cNvSpPr/>
              <p:nvPr/>
            </p:nvSpPr>
            <p:spPr>
              <a:xfrm>
                <a:off x="4774733" y="1763086"/>
                <a:ext cx="640360" cy="1831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직사각형 23">
                <a:extLst>
                  <a:ext uri="{FF2B5EF4-FFF2-40B4-BE49-F238E27FC236}">
                    <a16:creationId xmlns:a16="http://schemas.microsoft.com/office/drawing/2014/main" id="{4B5A7F3A-C2C4-40E4-8F3F-F137DDEDD750}"/>
                  </a:ext>
                </a:extLst>
              </p:cNvPr>
              <p:cNvSpPr/>
              <p:nvPr/>
            </p:nvSpPr>
            <p:spPr>
              <a:xfrm>
                <a:off x="4254616" y="2291592"/>
                <a:ext cx="640360" cy="1831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직사각형 24">
                <a:extLst>
                  <a:ext uri="{FF2B5EF4-FFF2-40B4-BE49-F238E27FC236}">
                    <a16:creationId xmlns:a16="http://schemas.microsoft.com/office/drawing/2014/main" id="{B6FA3948-10B7-40CA-92FB-BBC549DB21F2}"/>
                  </a:ext>
                </a:extLst>
              </p:cNvPr>
              <p:cNvSpPr/>
              <p:nvPr/>
            </p:nvSpPr>
            <p:spPr>
              <a:xfrm>
                <a:off x="5202572" y="2316759"/>
                <a:ext cx="640360" cy="243979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직사각형 25">
                <a:extLst>
                  <a:ext uri="{FF2B5EF4-FFF2-40B4-BE49-F238E27FC236}">
                    <a16:creationId xmlns:a16="http://schemas.microsoft.com/office/drawing/2014/main" id="{3787811C-6239-4369-87B6-A6C31FE0C7BB}"/>
                  </a:ext>
                </a:extLst>
              </p:cNvPr>
              <p:cNvSpPr/>
              <p:nvPr/>
            </p:nvSpPr>
            <p:spPr>
              <a:xfrm>
                <a:off x="6202259" y="2316759"/>
                <a:ext cx="3612859" cy="243979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직사각형 26">
                <a:extLst>
                  <a:ext uri="{FF2B5EF4-FFF2-40B4-BE49-F238E27FC236}">
                    <a16:creationId xmlns:a16="http://schemas.microsoft.com/office/drawing/2014/main" id="{F716B855-148E-4D77-9576-658BAD87A689}"/>
                  </a:ext>
                </a:extLst>
              </p:cNvPr>
              <p:cNvSpPr/>
              <p:nvPr/>
            </p:nvSpPr>
            <p:spPr>
              <a:xfrm>
                <a:off x="7713674" y="4809688"/>
                <a:ext cx="2193723" cy="32437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>
                <a:extLst>
                  <a:ext uri="{FF2B5EF4-FFF2-40B4-BE49-F238E27FC236}">
                    <a16:creationId xmlns:a16="http://schemas.microsoft.com/office/drawing/2014/main" id="{B007CE5A-152B-4AA1-A2BA-BCE2FEDE1E99}"/>
                  </a:ext>
                </a:extLst>
              </p:cNvPr>
              <p:cNvSpPr/>
              <p:nvPr/>
            </p:nvSpPr>
            <p:spPr>
              <a:xfrm>
                <a:off x="4254616" y="4788715"/>
                <a:ext cx="640360" cy="1831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>
                <a:extLst>
                  <a:ext uri="{FF2B5EF4-FFF2-40B4-BE49-F238E27FC236}">
                    <a16:creationId xmlns:a16="http://schemas.microsoft.com/office/drawing/2014/main" id="{C3CCABCA-8D02-4C94-B9B0-606761A5E930}"/>
                  </a:ext>
                </a:extLst>
              </p:cNvPr>
              <p:cNvSpPr/>
              <p:nvPr/>
            </p:nvSpPr>
            <p:spPr>
              <a:xfrm>
                <a:off x="3807411" y="888499"/>
                <a:ext cx="640360" cy="407056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0" name="직사각형 29">
                <a:extLst>
                  <a:ext uri="{FF2B5EF4-FFF2-40B4-BE49-F238E27FC236}">
                    <a16:creationId xmlns:a16="http://schemas.microsoft.com/office/drawing/2014/main" id="{78136DA6-AE3A-479A-8B89-BD939117D1F6}"/>
                  </a:ext>
                </a:extLst>
              </p:cNvPr>
              <p:cNvSpPr/>
              <p:nvPr/>
            </p:nvSpPr>
            <p:spPr>
              <a:xfrm>
                <a:off x="5094913" y="4759958"/>
                <a:ext cx="640360" cy="407056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2" name="화살표: 아래쪽 1">
              <a:extLst>
                <a:ext uri="{FF2B5EF4-FFF2-40B4-BE49-F238E27FC236}">
                  <a16:creationId xmlns:a16="http://schemas.microsoft.com/office/drawing/2014/main" id="{6715673F-C857-4F0C-BC22-FE2237305624}"/>
                </a:ext>
              </a:extLst>
            </p:cNvPr>
            <p:cNvSpPr/>
            <p:nvPr/>
          </p:nvSpPr>
          <p:spPr>
            <a:xfrm rot="19622036" flipV="1">
              <a:off x="5022978" y="5261313"/>
              <a:ext cx="275548" cy="42017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23E0CA6-8F8D-4CA7-81E4-A97C630E9F7F}"/>
              </a:ext>
            </a:extLst>
          </p:cNvPr>
          <p:cNvSpPr/>
          <p:nvPr/>
        </p:nvSpPr>
        <p:spPr>
          <a:xfrm>
            <a:off x="8352749" y="1600201"/>
            <a:ext cx="984198" cy="183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988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D2783C-70CE-41A5-B877-D1D2D57A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446" y="2554651"/>
            <a:ext cx="6376332" cy="1325563"/>
          </a:xfrm>
        </p:spPr>
        <p:txBody>
          <a:bodyPr/>
          <a:lstStyle/>
          <a:p>
            <a:r>
              <a:rPr lang="ko-KR" altLang="en-US" dirty="0">
                <a:solidFill>
                  <a:srgbClr val="FF0000"/>
                </a:solidFill>
              </a:rPr>
              <a:t>활동봉사자</a:t>
            </a:r>
            <a:r>
              <a:rPr lang="ko-KR" altLang="en-US" dirty="0"/>
              <a:t> 수 조회방법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2A7802-6D42-4567-A4F9-85DBB8615A47}"/>
              </a:ext>
            </a:extLst>
          </p:cNvPr>
          <p:cNvSpPr txBox="1"/>
          <p:nvPr/>
        </p:nvSpPr>
        <p:spPr>
          <a:xfrm>
            <a:off x="6203658" y="151002"/>
            <a:ext cx="5914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10000"/>
                  </a:schemeClr>
                </a:solidFill>
              </a:rPr>
              <a:t>2025</a:t>
            </a:r>
            <a:r>
              <a:rPr lang="ko-KR" altLang="en-US" dirty="0" smtClean="0">
                <a:solidFill>
                  <a:schemeClr val="bg2">
                    <a:lumMod val="10000"/>
                  </a:schemeClr>
                </a:solidFill>
              </a:rPr>
              <a:t>년 </a:t>
            </a:r>
            <a:r>
              <a:rPr lang="ko-KR" altLang="en-US" dirty="0" err="1">
                <a:solidFill>
                  <a:schemeClr val="bg2">
                    <a:lumMod val="10000"/>
                  </a:schemeClr>
                </a:solidFill>
              </a:rPr>
              <a:t>전국사회복지나눔</a:t>
            </a:r>
            <a:r>
              <a:rPr lang="ko-KR" altLang="en-US" dirty="0">
                <a:solidFill>
                  <a:schemeClr val="bg2">
                    <a:lumMod val="10000"/>
                  </a:schemeClr>
                </a:solidFill>
              </a:rPr>
              <a:t> 유공자 시상식 </a:t>
            </a:r>
            <a:r>
              <a:rPr lang="en-US" altLang="ko-KR" dirty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ko-KR" altLang="en-US" dirty="0">
                <a:solidFill>
                  <a:schemeClr val="bg2">
                    <a:lumMod val="10000"/>
                  </a:schemeClr>
                </a:solidFill>
              </a:rPr>
              <a:t>자원봉사부문</a:t>
            </a:r>
            <a:r>
              <a:rPr lang="en-US" altLang="ko-KR" dirty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lang="ko-KR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29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16BED420-6B08-4267-88AE-73DC4237D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27" y="1147929"/>
            <a:ext cx="11929146" cy="4095189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306EFEEA-7917-47AB-947A-14EF37F5953B}"/>
              </a:ext>
            </a:extLst>
          </p:cNvPr>
          <p:cNvSpPr/>
          <p:nvPr/>
        </p:nvSpPr>
        <p:spPr>
          <a:xfrm>
            <a:off x="146809" y="1751821"/>
            <a:ext cx="1161874" cy="338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5AB9232-6B53-4712-AD7E-5A998AAEFEDA}"/>
              </a:ext>
            </a:extLst>
          </p:cNvPr>
          <p:cNvSpPr/>
          <p:nvPr/>
        </p:nvSpPr>
        <p:spPr>
          <a:xfrm>
            <a:off x="131428" y="3917848"/>
            <a:ext cx="1286312" cy="2684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EF257B7-61B4-4A0C-BCCD-CA6B6854BB92}"/>
              </a:ext>
            </a:extLst>
          </p:cNvPr>
          <p:cNvSpPr/>
          <p:nvPr/>
        </p:nvSpPr>
        <p:spPr>
          <a:xfrm>
            <a:off x="146809" y="4337202"/>
            <a:ext cx="1286312" cy="2684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FA9BCAB-AD03-4D20-AB99-D12E920FFC29}"/>
              </a:ext>
            </a:extLst>
          </p:cNvPr>
          <p:cNvSpPr/>
          <p:nvPr/>
        </p:nvSpPr>
        <p:spPr>
          <a:xfrm>
            <a:off x="4137262" y="1147929"/>
            <a:ext cx="598206" cy="30937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F2C9777-4224-48EB-8FCF-287279EA8A78}"/>
              </a:ext>
            </a:extLst>
          </p:cNvPr>
          <p:cNvSpPr/>
          <p:nvPr/>
        </p:nvSpPr>
        <p:spPr>
          <a:xfrm>
            <a:off x="1743512" y="2073668"/>
            <a:ext cx="1452694" cy="2684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EE418B-F3B3-47C0-8B0B-E3E4BA03E9FD}"/>
              </a:ext>
            </a:extLst>
          </p:cNvPr>
          <p:cNvSpPr txBox="1"/>
          <p:nvPr/>
        </p:nvSpPr>
        <p:spPr>
          <a:xfrm>
            <a:off x="377505" y="226503"/>
            <a:ext cx="7927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①인증관리시스템 로그인 후 </a:t>
            </a:r>
            <a:r>
              <a:rPr lang="en-US" altLang="ko-KR" dirty="0"/>
              <a:t>&lt;</a:t>
            </a:r>
            <a:r>
              <a:rPr lang="ko-KR" altLang="en-US" dirty="0"/>
              <a:t>통계</a:t>
            </a:r>
            <a:r>
              <a:rPr lang="en-US" altLang="ko-KR" dirty="0"/>
              <a:t>-</a:t>
            </a:r>
            <a:r>
              <a:rPr lang="ko-KR" altLang="en-US" dirty="0"/>
              <a:t>봉사실적</a:t>
            </a:r>
            <a:r>
              <a:rPr lang="en-US" altLang="ko-KR" dirty="0"/>
              <a:t>-</a:t>
            </a:r>
            <a:r>
              <a:rPr lang="ko-KR" altLang="en-US" dirty="0" smtClean="0"/>
              <a:t>봉사실적현황</a:t>
            </a:r>
            <a:r>
              <a:rPr lang="en-US" altLang="ko-KR" dirty="0" smtClean="0"/>
              <a:t>(</a:t>
            </a:r>
            <a:r>
              <a:rPr lang="ko-KR" altLang="en-US" dirty="0"/>
              <a:t>봉사자</a:t>
            </a:r>
            <a:r>
              <a:rPr lang="en-US" altLang="ko-KR" dirty="0"/>
              <a:t>)&gt; </a:t>
            </a:r>
            <a:r>
              <a:rPr lang="ko-KR" altLang="en-US" dirty="0"/>
              <a:t>클릭</a:t>
            </a:r>
          </a:p>
        </p:txBody>
      </p:sp>
    </p:spTree>
    <p:extLst>
      <p:ext uri="{BB962C8B-B14F-4D97-AF65-F5344CB8AC3E}">
        <p14:creationId xmlns:p14="http://schemas.microsoft.com/office/powerpoint/2010/main" val="954593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5BACAD19-4E15-4D5E-97DE-9134BF5A6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86" y="1093645"/>
            <a:ext cx="11730606" cy="4672093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7A2106C7-C721-4363-B2A9-4CAD25EC8521}"/>
              </a:ext>
            </a:extLst>
          </p:cNvPr>
          <p:cNvSpPr/>
          <p:nvPr/>
        </p:nvSpPr>
        <p:spPr>
          <a:xfrm>
            <a:off x="10065390" y="4799162"/>
            <a:ext cx="1117134" cy="209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002DA7-F3AC-46E1-9F9B-1B83E11C5A46}"/>
              </a:ext>
            </a:extLst>
          </p:cNvPr>
          <p:cNvSpPr txBox="1"/>
          <p:nvPr/>
        </p:nvSpPr>
        <p:spPr>
          <a:xfrm>
            <a:off x="394282" y="205539"/>
            <a:ext cx="10788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② 지역</a:t>
            </a:r>
            <a:r>
              <a:rPr lang="en-US" altLang="ko-KR" dirty="0"/>
              <a:t>, </a:t>
            </a:r>
            <a:r>
              <a:rPr lang="ko-KR" altLang="en-US" dirty="0"/>
              <a:t>관리센터</a:t>
            </a:r>
            <a:r>
              <a:rPr lang="en-US" altLang="ko-KR" dirty="0"/>
              <a:t> </a:t>
            </a:r>
            <a:r>
              <a:rPr lang="ko-KR" altLang="en-US" dirty="0"/>
              <a:t>선택</a:t>
            </a:r>
            <a:r>
              <a:rPr lang="en-US" altLang="ko-KR" dirty="0"/>
              <a:t>, </a:t>
            </a:r>
            <a:r>
              <a:rPr lang="ko-KR" altLang="en-US" dirty="0"/>
              <a:t>실적기간</a:t>
            </a:r>
            <a:r>
              <a:rPr lang="en-US" altLang="ko-KR" dirty="0">
                <a:solidFill>
                  <a:srgbClr val="FF0000"/>
                </a:solidFill>
              </a:rPr>
              <a:t>(</a:t>
            </a:r>
            <a:r>
              <a:rPr lang="en-US" altLang="ko-KR" dirty="0" smtClean="0">
                <a:solidFill>
                  <a:srgbClr val="FF0000"/>
                </a:solidFill>
              </a:rPr>
              <a:t>2024.01.01~2024.12.31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ko-KR" altLang="en-US" dirty="0" smtClean="0"/>
              <a:t>으로 설정</a:t>
            </a:r>
            <a:r>
              <a:rPr lang="en-US" altLang="ko-KR" dirty="0" smtClean="0"/>
              <a:t>,</a:t>
            </a:r>
            <a:endParaRPr lang="en-US" altLang="ko-KR" dirty="0"/>
          </a:p>
          <a:p>
            <a:r>
              <a:rPr lang="ko-KR" altLang="en-US" dirty="0" smtClean="0"/>
              <a:t>   종류는</a:t>
            </a:r>
            <a:r>
              <a:rPr lang="en-US" altLang="ko-KR" dirty="0" smtClean="0"/>
              <a:t> </a:t>
            </a:r>
            <a:r>
              <a:rPr lang="ko-KR" altLang="en-US" dirty="0"/>
              <a:t>실적등록기준</a:t>
            </a:r>
            <a:r>
              <a:rPr lang="en-US" altLang="ko-KR" dirty="0">
                <a:solidFill>
                  <a:srgbClr val="FF0000"/>
                </a:solidFill>
              </a:rPr>
              <a:t>(</a:t>
            </a:r>
            <a:r>
              <a:rPr lang="ko-KR" altLang="en-US" dirty="0">
                <a:solidFill>
                  <a:srgbClr val="FF0000"/>
                </a:solidFill>
              </a:rPr>
              <a:t>개인별</a:t>
            </a:r>
            <a:r>
              <a:rPr lang="en-US" altLang="ko-KR" dirty="0" smtClean="0">
                <a:solidFill>
                  <a:srgbClr val="FF0000"/>
                </a:solidFill>
              </a:rPr>
              <a:t>) </a:t>
            </a:r>
            <a:r>
              <a:rPr lang="ko-KR" altLang="en-US" dirty="0" smtClean="0"/>
              <a:t>선택 </a:t>
            </a:r>
            <a:r>
              <a:rPr lang="ko-KR" altLang="en-US" dirty="0"/>
              <a:t>후 화면출력 클릭</a:t>
            </a:r>
            <a:r>
              <a:rPr lang="en-US" altLang="ko-KR" dirty="0"/>
              <a:t> </a:t>
            </a:r>
            <a:r>
              <a:rPr lang="en-US" altLang="ko-KR" sz="1050" dirty="0" smtClean="0"/>
              <a:t>* </a:t>
            </a:r>
            <a:r>
              <a:rPr lang="ko-KR" altLang="en-US" sz="1050" dirty="0" err="1" smtClean="0"/>
              <a:t>봉사실적은</a:t>
            </a:r>
            <a:r>
              <a:rPr lang="ko-KR" altLang="en-US" sz="1050" dirty="0" smtClean="0"/>
              <a:t> </a:t>
            </a:r>
            <a:r>
              <a:rPr lang="ko-KR" altLang="en-US" sz="1050" dirty="0"/>
              <a:t>공란</a:t>
            </a:r>
            <a:endParaRPr lang="ko-KR" altLang="en-US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E61C3544-8938-4798-B364-0589C1380AEC}"/>
              </a:ext>
            </a:extLst>
          </p:cNvPr>
          <p:cNvSpPr/>
          <p:nvPr/>
        </p:nvSpPr>
        <p:spPr>
          <a:xfrm>
            <a:off x="146916" y="1902822"/>
            <a:ext cx="834596" cy="268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AC21836-B474-40C6-8973-C7F0DD8F8F07}"/>
              </a:ext>
            </a:extLst>
          </p:cNvPr>
          <p:cNvSpPr/>
          <p:nvPr/>
        </p:nvSpPr>
        <p:spPr>
          <a:xfrm>
            <a:off x="1661019" y="2265028"/>
            <a:ext cx="6098798" cy="72145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54A9F382-B4BC-408E-A32C-1521A787BB65}"/>
              </a:ext>
            </a:extLst>
          </p:cNvPr>
          <p:cNvSpPr/>
          <p:nvPr/>
        </p:nvSpPr>
        <p:spPr>
          <a:xfrm>
            <a:off x="146916" y="1597752"/>
            <a:ext cx="1161874" cy="338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658B67E8-90EF-4758-9E95-6DE3CFD3146D}"/>
              </a:ext>
            </a:extLst>
          </p:cNvPr>
          <p:cNvSpPr/>
          <p:nvPr/>
        </p:nvSpPr>
        <p:spPr>
          <a:xfrm>
            <a:off x="5431873" y="2313883"/>
            <a:ext cx="557866" cy="169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7435C404-7316-41CB-8F2A-A10361B23826}"/>
              </a:ext>
            </a:extLst>
          </p:cNvPr>
          <p:cNvSpPr/>
          <p:nvPr/>
        </p:nvSpPr>
        <p:spPr>
          <a:xfrm>
            <a:off x="6599341" y="2322272"/>
            <a:ext cx="557866" cy="169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AE1C327B-0DF3-446B-877F-C518289D3C78}"/>
              </a:ext>
            </a:extLst>
          </p:cNvPr>
          <p:cNvSpPr/>
          <p:nvPr/>
        </p:nvSpPr>
        <p:spPr>
          <a:xfrm>
            <a:off x="3797419" y="4714533"/>
            <a:ext cx="557866" cy="169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138236F-62FD-4830-BF7B-74EF3C538B73}"/>
              </a:ext>
            </a:extLst>
          </p:cNvPr>
          <p:cNvSpPr/>
          <p:nvPr/>
        </p:nvSpPr>
        <p:spPr>
          <a:xfrm>
            <a:off x="2698460" y="5336524"/>
            <a:ext cx="8299508" cy="478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9D5AF77-CB13-4ED0-B8E4-07ED887E0DB7}"/>
              </a:ext>
            </a:extLst>
          </p:cNvPr>
          <p:cNvSpPr/>
          <p:nvPr/>
        </p:nvSpPr>
        <p:spPr>
          <a:xfrm>
            <a:off x="11258026" y="2610374"/>
            <a:ext cx="788565" cy="1831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5872CC9-279F-4EEA-8706-061DFAF2CBE8}"/>
              </a:ext>
            </a:extLst>
          </p:cNvPr>
          <p:cNvSpPr/>
          <p:nvPr/>
        </p:nvSpPr>
        <p:spPr>
          <a:xfrm>
            <a:off x="3419914" y="2627152"/>
            <a:ext cx="788565" cy="1831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6251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767C24D-0233-4256-B6EA-1C7ECA1A1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36" y="704126"/>
            <a:ext cx="11638327" cy="56007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6002DA7-F3AC-46E1-9F9B-1B83E11C5A46}"/>
              </a:ext>
            </a:extLst>
          </p:cNvPr>
          <p:cNvSpPr txBox="1"/>
          <p:nvPr/>
        </p:nvSpPr>
        <p:spPr>
          <a:xfrm>
            <a:off x="411060" y="157433"/>
            <a:ext cx="10788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③ 화면출력 후 가장 마지막 페이지로 이동 시</a:t>
            </a:r>
            <a:r>
              <a:rPr lang="en-US" altLang="ko-KR" dirty="0"/>
              <a:t>, </a:t>
            </a:r>
            <a:r>
              <a:rPr lang="ko-KR" altLang="en-US" dirty="0"/>
              <a:t>총 계에서 </a:t>
            </a:r>
            <a:r>
              <a:rPr lang="ko-KR" altLang="en-US" dirty="0">
                <a:solidFill>
                  <a:srgbClr val="FF0000"/>
                </a:solidFill>
              </a:rPr>
              <a:t>활동봉사자 수</a:t>
            </a:r>
            <a:r>
              <a:rPr lang="ko-KR" altLang="en-US" dirty="0"/>
              <a:t> 확인가능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33AB08BA-E04D-46EF-B246-937AA2D06DB1}"/>
              </a:ext>
            </a:extLst>
          </p:cNvPr>
          <p:cNvSpPr/>
          <p:nvPr/>
        </p:nvSpPr>
        <p:spPr>
          <a:xfrm>
            <a:off x="3038531" y="764641"/>
            <a:ext cx="761682" cy="4070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F7061432-7F73-4EE4-BCE1-6A2DB3C7D8D4}"/>
              </a:ext>
            </a:extLst>
          </p:cNvPr>
          <p:cNvSpPr/>
          <p:nvPr/>
        </p:nvSpPr>
        <p:spPr>
          <a:xfrm>
            <a:off x="2635861" y="5730594"/>
            <a:ext cx="640360" cy="4070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1" name="화살표: 아래쪽 30">
            <a:extLst>
              <a:ext uri="{FF2B5EF4-FFF2-40B4-BE49-F238E27FC236}">
                <a16:creationId xmlns:a16="http://schemas.microsoft.com/office/drawing/2014/main" id="{FF4A4BEA-9AB9-4AB0-A3B5-C7DA3EC784ED}"/>
              </a:ext>
            </a:extLst>
          </p:cNvPr>
          <p:cNvSpPr/>
          <p:nvPr/>
        </p:nvSpPr>
        <p:spPr>
          <a:xfrm rot="19622036" flipV="1">
            <a:off x="3197171" y="6084690"/>
            <a:ext cx="275548" cy="42017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2E36D511-3923-4AE5-9D5A-A6A08F524F14}"/>
              </a:ext>
            </a:extLst>
          </p:cNvPr>
          <p:cNvSpPr/>
          <p:nvPr/>
        </p:nvSpPr>
        <p:spPr>
          <a:xfrm>
            <a:off x="1596164" y="1315802"/>
            <a:ext cx="9972254" cy="4355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C532CEE-B78D-4F77-8D76-4C168BEDEC5D}"/>
              </a:ext>
            </a:extLst>
          </p:cNvPr>
          <p:cNvSpPr/>
          <p:nvPr/>
        </p:nvSpPr>
        <p:spPr>
          <a:xfrm>
            <a:off x="9651644" y="5189229"/>
            <a:ext cx="640360" cy="352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BF398E7A-115F-4B40-B35C-65BABCCC955E}"/>
              </a:ext>
            </a:extLst>
          </p:cNvPr>
          <p:cNvSpPr/>
          <p:nvPr/>
        </p:nvSpPr>
        <p:spPr>
          <a:xfrm>
            <a:off x="10959516" y="5180840"/>
            <a:ext cx="479572" cy="352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2E105A6E-DFED-420E-A904-4AE3EDAADF2F}"/>
              </a:ext>
            </a:extLst>
          </p:cNvPr>
          <p:cNvSpPr/>
          <p:nvPr/>
        </p:nvSpPr>
        <p:spPr>
          <a:xfrm>
            <a:off x="1754023" y="5182553"/>
            <a:ext cx="640360" cy="183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3ED4582-ADE4-44F6-A2C4-0773015B7FEB}"/>
              </a:ext>
            </a:extLst>
          </p:cNvPr>
          <p:cNvSpPr/>
          <p:nvPr/>
        </p:nvSpPr>
        <p:spPr>
          <a:xfrm>
            <a:off x="1754023" y="5787979"/>
            <a:ext cx="640360" cy="183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D831064-B35A-48AF-855E-F18422104CE7}"/>
              </a:ext>
            </a:extLst>
          </p:cNvPr>
          <p:cNvSpPr/>
          <p:nvPr/>
        </p:nvSpPr>
        <p:spPr>
          <a:xfrm>
            <a:off x="9797617" y="5773118"/>
            <a:ext cx="705400" cy="364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D00D0EE-12A5-43EE-B5F4-04725A24BB00}"/>
              </a:ext>
            </a:extLst>
          </p:cNvPr>
          <p:cNvSpPr/>
          <p:nvPr/>
        </p:nvSpPr>
        <p:spPr>
          <a:xfrm>
            <a:off x="11075362" y="5772224"/>
            <a:ext cx="640360" cy="364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489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131</Words>
  <Application>Microsoft Office PowerPoint</Application>
  <PresentationFormat>와이드스크린</PresentationFormat>
  <Paragraphs>12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활동봉사단 수 조회방법</vt:lpstr>
      <vt:lpstr>PowerPoint 프레젠테이션</vt:lpstr>
      <vt:lpstr>PowerPoint 프레젠테이션</vt:lpstr>
      <vt:lpstr>PowerPoint 프레젠테이션</vt:lpstr>
      <vt:lpstr>활동봉사자 수 조회방법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Windows 사용자</cp:lastModifiedBy>
  <cp:revision>10</cp:revision>
  <dcterms:created xsi:type="dcterms:W3CDTF">2023-08-07T02:37:43Z</dcterms:created>
  <dcterms:modified xsi:type="dcterms:W3CDTF">2025-07-11T02:27:34Z</dcterms:modified>
</cp:coreProperties>
</file>