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86" r:id="rId2"/>
    <p:sldId id="257" r:id="rId3"/>
    <p:sldId id="399" r:id="rId4"/>
    <p:sldId id="408" r:id="rId5"/>
    <p:sldId id="442" r:id="rId6"/>
    <p:sldId id="418" r:id="rId7"/>
    <p:sldId id="419" r:id="rId8"/>
    <p:sldId id="478" r:id="rId9"/>
    <p:sldId id="479" r:id="rId10"/>
    <p:sldId id="481" r:id="rId11"/>
    <p:sldId id="397" r:id="rId12"/>
    <p:sldId id="443" r:id="rId13"/>
    <p:sldId id="483" r:id="rId14"/>
    <p:sldId id="482" r:id="rId15"/>
    <p:sldId id="421" r:id="rId16"/>
    <p:sldId id="400" r:id="rId17"/>
    <p:sldId id="405" r:id="rId18"/>
    <p:sldId id="413" r:id="rId19"/>
    <p:sldId id="452" r:id="rId20"/>
    <p:sldId id="459" r:id="rId21"/>
    <p:sldId id="411" r:id="rId22"/>
    <p:sldId id="463" r:id="rId23"/>
    <p:sldId id="412" r:id="rId24"/>
    <p:sldId id="454" r:id="rId25"/>
    <p:sldId id="456" r:id="rId26"/>
    <p:sldId id="414" r:id="rId27"/>
    <p:sldId id="415" r:id="rId28"/>
    <p:sldId id="449" r:id="rId29"/>
    <p:sldId id="457" r:id="rId30"/>
    <p:sldId id="464" r:id="rId31"/>
    <p:sldId id="465" r:id="rId32"/>
    <p:sldId id="466" r:id="rId33"/>
    <p:sldId id="467" r:id="rId34"/>
    <p:sldId id="468" r:id="rId35"/>
    <p:sldId id="469" r:id="rId36"/>
    <p:sldId id="471" r:id="rId37"/>
    <p:sldId id="472" r:id="rId38"/>
    <p:sldId id="470" r:id="rId39"/>
    <p:sldId id="339" r:id="rId40"/>
    <p:sldId id="334" r:id="rId41"/>
    <p:sldId id="336" r:id="rId42"/>
    <p:sldId id="333" r:id="rId43"/>
    <p:sldId id="398" r:id="rId44"/>
    <p:sldId id="326" r:id="rId45"/>
    <p:sldId id="327" r:id="rId46"/>
    <p:sldId id="328" r:id="rId47"/>
    <p:sldId id="330" r:id="rId48"/>
    <p:sldId id="460" r:id="rId49"/>
    <p:sldId id="325" r:id="rId50"/>
    <p:sldId id="473" r:id="rId51"/>
    <p:sldId id="445" r:id="rId52"/>
    <p:sldId id="444" r:id="rId53"/>
    <p:sldId id="346" r:id="rId54"/>
    <p:sldId id="476" r:id="rId55"/>
    <p:sldId id="341" r:id="rId56"/>
    <p:sldId id="342" r:id="rId57"/>
    <p:sldId id="343" r:id="rId58"/>
    <p:sldId id="344" r:id="rId59"/>
    <p:sldId id="448" r:id="rId60"/>
    <p:sldId id="348" r:id="rId61"/>
    <p:sldId id="350" r:id="rId62"/>
    <p:sldId id="351" r:id="rId63"/>
    <p:sldId id="349" r:id="rId64"/>
    <p:sldId id="396" r:id="rId65"/>
    <p:sldId id="392" r:id="rId66"/>
    <p:sldId id="340" r:id="rId67"/>
    <p:sldId id="28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5F5F5F"/>
    <a:srgbClr val="808080"/>
    <a:srgbClr val="96969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14" autoAdjust="0"/>
  </p:normalViewPr>
  <p:slideViewPr>
    <p:cSldViewPr>
      <p:cViewPr varScale="1">
        <p:scale>
          <a:sx n="82" d="100"/>
          <a:sy n="82" d="100"/>
        </p:scale>
        <p:origin x="-7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9353C-B35A-465F-A479-7A766EC2648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450F830F-9CD2-4678-B8C7-26CD3E329130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전문적 교육과 훈련의 부족</a:t>
          </a:r>
          <a:endParaRPr lang="ko-KR" altLang="en-US" sz="2400" b="1" dirty="0">
            <a:latin typeface="맑은 고딕" pitchFamily="50" charset="-127"/>
            <a:ea typeface="맑은 고딕" pitchFamily="50" charset="-127"/>
          </a:endParaRPr>
        </a:p>
      </dgm:t>
    </dgm:pt>
    <dgm:pt modelId="{663BA213-6FED-4538-BF6E-694A7B90FBA3}" type="parTrans" cxnId="{6306C929-76F1-4E06-A009-EACF44481855}">
      <dgm:prSet/>
      <dgm:spPr/>
      <dgm:t>
        <a:bodyPr/>
        <a:lstStyle/>
        <a:p>
          <a:pPr latinLnBrk="1"/>
          <a:endParaRPr lang="ko-KR" altLang="en-US" sz="1600" b="1">
            <a:latin typeface="맑은 고딕" pitchFamily="50" charset="-127"/>
            <a:ea typeface="맑은 고딕" pitchFamily="50" charset="-127"/>
          </a:endParaRPr>
        </a:p>
      </dgm:t>
    </dgm:pt>
    <dgm:pt modelId="{01AACCED-B4E2-48A8-8A66-CECF64689026}" type="sibTrans" cxnId="{6306C929-76F1-4E06-A009-EACF44481855}">
      <dgm:prSet/>
      <dgm:spPr/>
      <dgm:t>
        <a:bodyPr/>
        <a:lstStyle/>
        <a:p>
          <a:pPr latinLnBrk="1"/>
          <a:endParaRPr lang="ko-KR" altLang="en-US" sz="1600" b="1">
            <a:latin typeface="맑은 고딕" pitchFamily="50" charset="-127"/>
            <a:ea typeface="맑은 고딕" pitchFamily="50" charset="-127"/>
          </a:endParaRPr>
        </a:p>
      </dgm:t>
    </dgm:pt>
    <dgm:pt modelId="{AA5EA250-0E0D-485E-B375-6017A98533FF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전문직으로의 정착</a:t>
          </a:r>
          <a:endParaRPr lang="ko-KR" altLang="en-US" sz="2400" b="1" dirty="0">
            <a:latin typeface="맑은 고딕" pitchFamily="50" charset="-127"/>
            <a:ea typeface="맑은 고딕" pitchFamily="50" charset="-127"/>
          </a:endParaRPr>
        </a:p>
      </dgm:t>
    </dgm:pt>
    <dgm:pt modelId="{3FFBFCF2-2BC8-4B11-B838-F541F0FBCC0A}" type="parTrans" cxnId="{72D2BDE8-889C-4AF3-8E23-FFB7AB3E7A08}">
      <dgm:prSet/>
      <dgm:spPr/>
      <dgm:t>
        <a:bodyPr/>
        <a:lstStyle/>
        <a:p>
          <a:pPr latinLnBrk="1"/>
          <a:endParaRPr lang="ko-KR" altLang="en-US" sz="1600" b="1">
            <a:latin typeface="맑은 고딕" pitchFamily="50" charset="-127"/>
            <a:ea typeface="맑은 고딕" pitchFamily="50" charset="-127"/>
          </a:endParaRPr>
        </a:p>
      </dgm:t>
    </dgm:pt>
    <dgm:pt modelId="{1423C588-0FC6-4D7E-813A-A8FCB4FA2653}" type="sibTrans" cxnId="{72D2BDE8-889C-4AF3-8E23-FFB7AB3E7A08}">
      <dgm:prSet/>
      <dgm:spPr/>
      <dgm:t>
        <a:bodyPr/>
        <a:lstStyle/>
        <a:p>
          <a:pPr latinLnBrk="1"/>
          <a:endParaRPr lang="ko-KR" altLang="en-US" sz="1600" b="1">
            <a:latin typeface="맑은 고딕" pitchFamily="50" charset="-127"/>
            <a:ea typeface="맑은 고딕" pitchFamily="50" charset="-127"/>
          </a:endParaRPr>
        </a:p>
      </dgm:t>
    </dgm:pt>
    <dgm:pt modelId="{1435FF50-865D-4E42-80F8-AA166F189B48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맑은 고딕" pitchFamily="50" charset="-127"/>
              <a:ea typeface="맑은 고딕" pitchFamily="50" charset="-127"/>
            </a:rPr>
            <a:t>이론의 급증</a:t>
          </a:r>
          <a:endParaRPr lang="ko-KR" alt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FACB8F66-70B0-48F7-816E-DB29B84AC662}" type="sibTrans" cxnId="{089DD44C-B749-4361-8D14-188DB400010B}">
      <dgm:prSet/>
      <dgm:spPr/>
      <dgm:t>
        <a:bodyPr/>
        <a:lstStyle/>
        <a:p>
          <a:pPr latinLnBrk="1"/>
          <a:endParaRPr lang="ko-KR" altLang="en-US" sz="1600" b="1">
            <a:latin typeface="맑은 고딕" pitchFamily="50" charset="-127"/>
            <a:ea typeface="맑은 고딕" pitchFamily="50" charset="-127"/>
          </a:endParaRPr>
        </a:p>
      </dgm:t>
    </dgm:pt>
    <dgm:pt modelId="{77814BC6-24DF-40A6-9A28-19C0C62CF3CF}" type="parTrans" cxnId="{089DD44C-B749-4361-8D14-188DB400010B}">
      <dgm:prSet/>
      <dgm:spPr/>
      <dgm:t>
        <a:bodyPr/>
        <a:lstStyle/>
        <a:p>
          <a:pPr latinLnBrk="1"/>
          <a:endParaRPr lang="ko-KR" altLang="en-US" sz="1600" b="1">
            <a:latin typeface="맑은 고딕" pitchFamily="50" charset="-127"/>
            <a:ea typeface="맑은 고딕" pitchFamily="50" charset="-127"/>
          </a:endParaRPr>
        </a:p>
      </dgm:t>
    </dgm:pt>
    <dgm:pt modelId="{05D345E8-B68F-41BB-BB50-28481665B27D}" type="pres">
      <dgm:prSet presAssocID="{4A39353C-B35A-465F-A479-7A766EC26488}" presName="CompostProcess" presStyleCnt="0">
        <dgm:presLayoutVars>
          <dgm:dir/>
          <dgm:resizeHandles val="exact"/>
        </dgm:presLayoutVars>
      </dgm:prSet>
      <dgm:spPr/>
    </dgm:pt>
    <dgm:pt modelId="{B751488E-E110-486C-85F1-FCB5FD31DB1F}" type="pres">
      <dgm:prSet presAssocID="{4A39353C-B35A-465F-A479-7A766EC26488}" presName="arrow" presStyleLbl="bgShp" presStyleIdx="0" presStyleCnt="1"/>
      <dgm:spPr/>
    </dgm:pt>
    <dgm:pt modelId="{D41AA5D9-A07A-4CAA-B69A-4F0C32B1AEE3}" type="pres">
      <dgm:prSet presAssocID="{4A39353C-B35A-465F-A479-7A766EC26488}" presName="linearProcess" presStyleCnt="0"/>
      <dgm:spPr/>
    </dgm:pt>
    <dgm:pt modelId="{8B050D8B-8E44-41AD-995E-A3CC40F51810}" type="pres">
      <dgm:prSet presAssocID="{1435FF50-865D-4E42-80F8-AA166F189B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29F460-FB5E-425B-A4E0-F29B686D086B}" type="pres">
      <dgm:prSet presAssocID="{FACB8F66-70B0-48F7-816E-DB29B84AC662}" presName="sibTrans" presStyleCnt="0"/>
      <dgm:spPr/>
    </dgm:pt>
    <dgm:pt modelId="{9DB5AA70-A1AD-426E-B233-4FE3ACAFDA4E}" type="pres">
      <dgm:prSet presAssocID="{450F830F-9CD2-4678-B8C7-26CD3E3291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277D8B-77BC-47BA-AF07-B94F9464CD8F}" type="pres">
      <dgm:prSet presAssocID="{01AACCED-B4E2-48A8-8A66-CECF64689026}" presName="sibTrans" presStyleCnt="0"/>
      <dgm:spPr/>
    </dgm:pt>
    <dgm:pt modelId="{FEC0239E-1F20-4288-8DAE-43DCA11EA4FB}" type="pres">
      <dgm:prSet presAssocID="{AA5EA250-0E0D-485E-B375-6017A98533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49760DB-684E-4B22-A9E7-1018090BD464}" type="presOf" srcId="{AA5EA250-0E0D-485E-B375-6017A98533FF}" destId="{FEC0239E-1F20-4288-8DAE-43DCA11EA4FB}" srcOrd="0" destOrd="0" presId="urn:microsoft.com/office/officeart/2005/8/layout/hProcess9"/>
    <dgm:cxn modelId="{6306C929-76F1-4E06-A009-EACF44481855}" srcId="{4A39353C-B35A-465F-A479-7A766EC26488}" destId="{450F830F-9CD2-4678-B8C7-26CD3E329130}" srcOrd="1" destOrd="0" parTransId="{663BA213-6FED-4538-BF6E-694A7B90FBA3}" sibTransId="{01AACCED-B4E2-48A8-8A66-CECF64689026}"/>
    <dgm:cxn modelId="{B597555C-F208-40EA-9A9D-81DFB4007E1A}" type="presOf" srcId="{450F830F-9CD2-4678-B8C7-26CD3E329130}" destId="{9DB5AA70-A1AD-426E-B233-4FE3ACAFDA4E}" srcOrd="0" destOrd="0" presId="urn:microsoft.com/office/officeart/2005/8/layout/hProcess9"/>
    <dgm:cxn modelId="{0332F53D-00FF-4712-8227-1DB07912A01E}" type="presOf" srcId="{4A39353C-B35A-465F-A479-7A766EC26488}" destId="{05D345E8-B68F-41BB-BB50-28481665B27D}" srcOrd="0" destOrd="0" presId="urn:microsoft.com/office/officeart/2005/8/layout/hProcess9"/>
    <dgm:cxn modelId="{72D2BDE8-889C-4AF3-8E23-FFB7AB3E7A08}" srcId="{4A39353C-B35A-465F-A479-7A766EC26488}" destId="{AA5EA250-0E0D-485E-B375-6017A98533FF}" srcOrd="2" destOrd="0" parTransId="{3FFBFCF2-2BC8-4B11-B838-F541F0FBCC0A}" sibTransId="{1423C588-0FC6-4D7E-813A-A8FCB4FA2653}"/>
    <dgm:cxn modelId="{089DD44C-B749-4361-8D14-188DB400010B}" srcId="{4A39353C-B35A-465F-A479-7A766EC26488}" destId="{1435FF50-865D-4E42-80F8-AA166F189B48}" srcOrd="0" destOrd="0" parTransId="{77814BC6-24DF-40A6-9A28-19C0C62CF3CF}" sibTransId="{FACB8F66-70B0-48F7-816E-DB29B84AC662}"/>
    <dgm:cxn modelId="{C882B004-03E2-4DF3-9B1F-B5369BCE0F13}" type="presOf" srcId="{1435FF50-865D-4E42-80F8-AA166F189B48}" destId="{8B050D8B-8E44-41AD-995E-A3CC40F51810}" srcOrd="0" destOrd="0" presId="urn:microsoft.com/office/officeart/2005/8/layout/hProcess9"/>
    <dgm:cxn modelId="{651DCEF2-EB1F-48E5-9384-FAE0AF7B41BF}" type="presParOf" srcId="{05D345E8-B68F-41BB-BB50-28481665B27D}" destId="{B751488E-E110-486C-85F1-FCB5FD31DB1F}" srcOrd="0" destOrd="0" presId="urn:microsoft.com/office/officeart/2005/8/layout/hProcess9"/>
    <dgm:cxn modelId="{2613C033-D107-44E4-ACE2-38A554A7E11B}" type="presParOf" srcId="{05D345E8-B68F-41BB-BB50-28481665B27D}" destId="{D41AA5D9-A07A-4CAA-B69A-4F0C32B1AEE3}" srcOrd="1" destOrd="0" presId="urn:microsoft.com/office/officeart/2005/8/layout/hProcess9"/>
    <dgm:cxn modelId="{93C80ABA-0336-4FA4-A826-B93A429E27BE}" type="presParOf" srcId="{D41AA5D9-A07A-4CAA-B69A-4F0C32B1AEE3}" destId="{8B050D8B-8E44-41AD-995E-A3CC40F51810}" srcOrd="0" destOrd="0" presId="urn:microsoft.com/office/officeart/2005/8/layout/hProcess9"/>
    <dgm:cxn modelId="{68C0D605-3A82-429F-9038-51F180A1AC6C}" type="presParOf" srcId="{D41AA5D9-A07A-4CAA-B69A-4F0C32B1AEE3}" destId="{8E29F460-FB5E-425B-A4E0-F29B686D086B}" srcOrd="1" destOrd="0" presId="urn:microsoft.com/office/officeart/2005/8/layout/hProcess9"/>
    <dgm:cxn modelId="{73215ECE-20A7-414A-97DC-6C57AE42BDD1}" type="presParOf" srcId="{D41AA5D9-A07A-4CAA-B69A-4F0C32B1AEE3}" destId="{9DB5AA70-A1AD-426E-B233-4FE3ACAFDA4E}" srcOrd="2" destOrd="0" presId="urn:microsoft.com/office/officeart/2005/8/layout/hProcess9"/>
    <dgm:cxn modelId="{68B78404-CDB0-4338-92C3-FB808E90C94A}" type="presParOf" srcId="{D41AA5D9-A07A-4CAA-B69A-4F0C32B1AEE3}" destId="{F9277D8B-77BC-47BA-AF07-B94F9464CD8F}" srcOrd="3" destOrd="0" presId="urn:microsoft.com/office/officeart/2005/8/layout/hProcess9"/>
    <dgm:cxn modelId="{BFCAB148-5582-4281-8BCE-7843CB22534F}" type="presParOf" srcId="{D41AA5D9-A07A-4CAA-B69A-4F0C32B1AEE3}" destId="{FEC0239E-1F20-4288-8DAE-43DCA11EA4F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B52E4-4C41-43CC-B5D7-6F110CBFAE41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A0AF414-D875-457C-864B-02570FE9997A}">
      <dgm:prSet phldrT="[텍스트]"/>
      <dgm:spPr/>
      <dgm:t>
        <a:bodyPr/>
        <a:lstStyle/>
        <a:p>
          <a:pPr latinLnBrk="1"/>
          <a:r>
            <a:rPr lang="ko-KR" altLang="en-US" dirty="0" smtClean="0"/>
            <a:t>지식</a:t>
          </a:r>
          <a:endParaRPr lang="ko-KR" altLang="en-US" dirty="0"/>
        </a:p>
      </dgm:t>
    </dgm:pt>
    <dgm:pt modelId="{9F946A41-EF83-4550-B529-8C6C7FCF5D83}" type="parTrans" cxnId="{F6A3C58A-F70F-4AE4-9B00-6146D9E0D605}">
      <dgm:prSet/>
      <dgm:spPr/>
      <dgm:t>
        <a:bodyPr/>
        <a:lstStyle/>
        <a:p>
          <a:pPr latinLnBrk="1"/>
          <a:endParaRPr lang="ko-KR" altLang="en-US"/>
        </a:p>
      </dgm:t>
    </dgm:pt>
    <dgm:pt modelId="{CE5ED323-C6E0-4B4C-9482-845A12B7EF4C}" type="sibTrans" cxnId="{F6A3C58A-F70F-4AE4-9B00-6146D9E0D605}">
      <dgm:prSet/>
      <dgm:spPr/>
      <dgm:t>
        <a:bodyPr/>
        <a:lstStyle/>
        <a:p>
          <a:pPr latinLnBrk="1"/>
          <a:endParaRPr lang="ko-KR" altLang="en-US"/>
        </a:p>
      </dgm:t>
    </dgm:pt>
    <dgm:pt modelId="{FB6104A6-9E8F-4B44-9010-780C75E291A4}">
      <dgm:prSet phldrT="[텍스트]"/>
      <dgm:spPr/>
      <dgm:t>
        <a:bodyPr/>
        <a:lstStyle/>
        <a:p>
          <a:pPr latinLnBrk="1"/>
          <a:r>
            <a:rPr lang="ko-KR" altLang="en-US" dirty="0" smtClean="0"/>
            <a:t>기술</a:t>
          </a:r>
          <a:endParaRPr lang="ko-KR" altLang="en-US" dirty="0"/>
        </a:p>
      </dgm:t>
    </dgm:pt>
    <dgm:pt modelId="{95754814-7C0A-4EE9-B2CB-94A1ACC8D347}" type="parTrans" cxnId="{542E166F-494E-4F92-AFDB-0D1A00704820}">
      <dgm:prSet/>
      <dgm:spPr/>
      <dgm:t>
        <a:bodyPr/>
        <a:lstStyle/>
        <a:p>
          <a:pPr latinLnBrk="1"/>
          <a:endParaRPr lang="ko-KR" altLang="en-US"/>
        </a:p>
      </dgm:t>
    </dgm:pt>
    <dgm:pt modelId="{01669341-49B4-42A9-9512-FC4658C74962}" type="sibTrans" cxnId="{542E166F-494E-4F92-AFDB-0D1A00704820}">
      <dgm:prSet/>
      <dgm:spPr/>
      <dgm:t>
        <a:bodyPr/>
        <a:lstStyle/>
        <a:p>
          <a:pPr latinLnBrk="1"/>
          <a:endParaRPr lang="ko-KR" altLang="en-US"/>
        </a:p>
      </dgm:t>
    </dgm:pt>
    <dgm:pt modelId="{6A638F37-ECCC-4C80-89CF-9DB7ACFD60CB}">
      <dgm:prSet phldrT="[텍스트]"/>
      <dgm:spPr/>
      <dgm:t>
        <a:bodyPr/>
        <a:lstStyle/>
        <a:p>
          <a:pPr latinLnBrk="1"/>
          <a:r>
            <a:rPr lang="ko-KR" altLang="en-US" dirty="0" smtClean="0"/>
            <a:t>태도</a:t>
          </a:r>
          <a:endParaRPr lang="ko-KR" altLang="en-US" dirty="0"/>
        </a:p>
      </dgm:t>
    </dgm:pt>
    <dgm:pt modelId="{5B5C4A15-D0DE-46F5-ADF6-696CC93B166F}" type="parTrans" cxnId="{330EC119-F89F-4E0D-A7C7-AE79EB620D17}">
      <dgm:prSet/>
      <dgm:spPr/>
      <dgm:t>
        <a:bodyPr/>
        <a:lstStyle/>
        <a:p>
          <a:pPr latinLnBrk="1"/>
          <a:endParaRPr lang="ko-KR" altLang="en-US"/>
        </a:p>
      </dgm:t>
    </dgm:pt>
    <dgm:pt modelId="{EBF5764C-C68F-4B20-97A4-E655884FE2F5}" type="sibTrans" cxnId="{330EC119-F89F-4E0D-A7C7-AE79EB620D17}">
      <dgm:prSet/>
      <dgm:spPr/>
      <dgm:t>
        <a:bodyPr/>
        <a:lstStyle/>
        <a:p>
          <a:pPr latinLnBrk="1"/>
          <a:endParaRPr lang="ko-KR" altLang="en-US"/>
        </a:p>
      </dgm:t>
    </dgm:pt>
    <dgm:pt modelId="{D37276D1-C33D-4E89-9BA5-DB76CE274FCD}">
      <dgm:prSet phldrT="[텍스트]" custT="1"/>
      <dgm:spPr/>
      <dgm:t>
        <a:bodyPr/>
        <a:lstStyle/>
        <a:p>
          <a:pPr latinLnBrk="1"/>
          <a:r>
            <a:rPr lang="en-US" altLang="ko-KR" sz="3600" b="1" dirty="0" smtClean="0">
              <a:solidFill>
                <a:srgbClr val="FF0000"/>
              </a:solidFill>
            </a:rPr>
            <a:t>Power!</a:t>
          </a:r>
          <a:endParaRPr lang="ko-KR" altLang="en-US" sz="3600" b="1" dirty="0">
            <a:solidFill>
              <a:srgbClr val="FF0000"/>
            </a:solidFill>
          </a:endParaRPr>
        </a:p>
      </dgm:t>
    </dgm:pt>
    <dgm:pt modelId="{E8DFA283-D703-4DC4-950C-824522F6BB9A}" type="parTrans" cxnId="{A4F413CD-2857-461A-B53B-F79F7E24C59D}">
      <dgm:prSet/>
      <dgm:spPr/>
      <dgm:t>
        <a:bodyPr/>
        <a:lstStyle/>
        <a:p>
          <a:pPr latinLnBrk="1"/>
          <a:endParaRPr lang="ko-KR" altLang="en-US"/>
        </a:p>
      </dgm:t>
    </dgm:pt>
    <dgm:pt modelId="{C9C3EE2A-CF45-4591-803A-74E9527C506C}" type="sibTrans" cxnId="{A4F413CD-2857-461A-B53B-F79F7E24C59D}">
      <dgm:prSet/>
      <dgm:spPr/>
      <dgm:t>
        <a:bodyPr/>
        <a:lstStyle/>
        <a:p>
          <a:pPr latinLnBrk="1"/>
          <a:endParaRPr lang="ko-KR" altLang="en-US"/>
        </a:p>
      </dgm:t>
    </dgm:pt>
    <dgm:pt modelId="{AA8BBEDD-F523-41E7-8F99-549E9447CC6B}" type="pres">
      <dgm:prSet presAssocID="{A88B52E4-4C41-43CC-B5D7-6F110CBFAE4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BEAA3E-252D-4BD5-8FA2-6972317E3CD0}" type="pres">
      <dgm:prSet presAssocID="{A88B52E4-4C41-43CC-B5D7-6F110CBFAE41}" presName="ellipse" presStyleLbl="trBgShp" presStyleIdx="0" presStyleCnt="1"/>
      <dgm:spPr/>
    </dgm:pt>
    <dgm:pt modelId="{1042CAC7-8036-494F-90D3-597AB5B46667}" type="pres">
      <dgm:prSet presAssocID="{A88B52E4-4C41-43CC-B5D7-6F110CBFAE41}" presName="arrow1" presStyleLbl="fgShp" presStyleIdx="0" presStyleCnt="1"/>
      <dgm:spPr/>
    </dgm:pt>
    <dgm:pt modelId="{857F3307-11BE-421E-8E07-187B9FB44A24}" type="pres">
      <dgm:prSet presAssocID="{A88B52E4-4C41-43CC-B5D7-6F110CBFAE4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29DC01-2499-4C45-B934-5012E4F728BC}" type="pres">
      <dgm:prSet presAssocID="{FB6104A6-9E8F-4B44-9010-780C75E291A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CB92EE-43A2-46AB-AD9C-00E0CC2893B6}" type="pres">
      <dgm:prSet presAssocID="{6A638F37-ECCC-4C80-89CF-9DB7ACFD60C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572603-34D6-4A4E-A878-7CD571642237}" type="pres">
      <dgm:prSet presAssocID="{D37276D1-C33D-4E89-9BA5-DB76CE274FC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00A013-E82A-4A7A-A4C3-CA5670ADD286}" type="pres">
      <dgm:prSet presAssocID="{A88B52E4-4C41-43CC-B5D7-6F110CBFAE41}" presName="funnel" presStyleLbl="trAlignAcc1" presStyleIdx="0" presStyleCnt="1"/>
      <dgm:spPr/>
    </dgm:pt>
  </dgm:ptLst>
  <dgm:cxnLst>
    <dgm:cxn modelId="{65D5122C-BC98-487F-927E-ADB84E9DEC3C}" type="presOf" srcId="{FB6104A6-9E8F-4B44-9010-780C75E291A4}" destId="{C2CB92EE-43A2-46AB-AD9C-00E0CC2893B6}" srcOrd="0" destOrd="0" presId="urn:microsoft.com/office/officeart/2005/8/layout/funnel1"/>
    <dgm:cxn modelId="{F6A3C58A-F70F-4AE4-9B00-6146D9E0D605}" srcId="{A88B52E4-4C41-43CC-B5D7-6F110CBFAE41}" destId="{7A0AF414-D875-457C-864B-02570FE9997A}" srcOrd="0" destOrd="0" parTransId="{9F946A41-EF83-4550-B529-8C6C7FCF5D83}" sibTransId="{CE5ED323-C6E0-4B4C-9482-845A12B7EF4C}"/>
    <dgm:cxn modelId="{85211B9B-4901-4298-AE51-8E93BFCFD2D5}" type="presOf" srcId="{A88B52E4-4C41-43CC-B5D7-6F110CBFAE41}" destId="{AA8BBEDD-F523-41E7-8F99-549E9447CC6B}" srcOrd="0" destOrd="0" presId="urn:microsoft.com/office/officeart/2005/8/layout/funnel1"/>
    <dgm:cxn modelId="{542E166F-494E-4F92-AFDB-0D1A00704820}" srcId="{A88B52E4-4C41-43CC-B5D7-6F110CBFAE41}" destId="{FB6104A6-9E8F-4B44-9010-780C75E291A4}" srcOrd="1" destOrd="0" parTransId="{95754814-7C0A-4EE9-B2CB-94A1ACC8D347}" sibTransId="{01669341-49B4-42A9-9512-FC4658C74962}"/>
    <dgm:cxn modelId="{9671C508-762A-4FFA-A77E-22F309528120}" type="presOf" srcId="{D37276D1-C33D-4E89-9BA5-DB76CE274FCD}" destId="{857F3307-11BE-421E-8E07-187B9FB44A24}" srcOrd="0" destOrd="0" presId="urn:microsoft.com/office/officeart/2005/8/layout/funnel1"/>
    <dgm:cxn modelId="{A4F413CD-2857-461A-B53B-F79F7E24C59D}" srcId="{A88B52E4-4C41-43CC-B5D7-6F110CBFAE41}" destId="{D37276D1-C33D-4E89-9BA5-DB76CE274FCD}" srcOrd="3" destOrd="0" parTransId="{E8DFA283-D703-4DC4-950C-824522F6BB9A}" sibTransId="{C9C3EE2A-CF45-4591-803A-74E9527C506C}"/>
    <dgm:cxn modelId="{330EC119-F89F-4E0D-A7C7-AE79EB620D17}" srcId="{A88B52E4-4C41-43CC-B5D7-6F110CBFAE41}" destId="{6A638F37-ECCC-4C80-89CF-9DB7ACFD60CB}" srcOrd="2" destOrd="0" parTransId="{5B5C4A15-D0DE-46F5-ADF6-696CC93B166F}" sibTransId="{EBF5764C-C68F-4B20-97A4-E655884FE2F5}"/>
    <dgm:cxn modelId="{CE143F72-F27A-48B8-A2D4-5F7979C63382}" type="presOf" srcId="{6A638F37-ECCC-4C80-89CF-9DB7ACFD60CB}" destId="{FC29DC01-2499-4C45-B934-5012E4F728BC}" srcOrd="0" destOrd="0" presId="urn:microsoft.com/office/officeart/2005/8/layout/funnel1"/>
    <dgm:cxn modelId="{9C546949-E5D1-4B2F-B3AD-13DBF700717B}" type="presOf" srcId="{7A0AF414-D875-457C-864B-02570FE9997A}" destId="{0D572603-34D6-4A4E-A878-7CD571642237}" srcOrd="0" destOrd="0" presId="urn:microsoft.com/office/officeart/2005/8/layout/funnel1"/>
    <dgm:cxn modelId="{E10356FB-16DB-4B60-9028-B42077D0E4EA}" type="presParOf" srcId="{AA8BBEDD-F523-41E7-8F99-549E9447CC6B}" destId="{84BEAA3E-252D-4BD5-8FA2-6972317E3CD0}" srcOrd="0" destOrd="0" presId="urn:microsoft.com/office/officeart/2005/8/layout/funnel1"/>
    <dgm:cxn modelId="{7D221C53-9055-485E-933A-DC9C61599BD2}" type="presParOf" srcId="{AA8BBEDD-F523-41E7-8F99-549E9447CC6B}" destId="{1042CAC7-8036-494F-90D3-597AB5B46667}" srcOrd="1" destOrd="0" presId="urn:microsoft.com/office/officeart/2005/8/layout/funnel1"/>
    <dgm:cxn modelId="{4DB0F367-A954-41D8-94C7-9D2EDDBA6A77}" type="presParOf" srcId="{AA8BBEDD-F523-41E7-8F99-549E9447CC6B}" destId="{857F3307-11BE-421E-8E07-187B9FB44A24}" srcOrd="2" destOrd="0" presId="urn:microsoft.com/office/officeart/2005/8/layout/funnel1"/>
    <dgm:cxn modelId="{574A4181-908F-45CB-A9B4-61BCAE078BA6}" type="presParOf" srcId="{AA8BBEDD-F523-41E7-8F99-549E9447CC6B}" destId="{FC29DC01-2499-4C45-B934-5012E4F728BC}" srcOrd="3" destOrd="0" presId="urn:microsoft.com/office/officeart/2005/8/layout/funnel1"/>
    <dgm:cxn modelId="{1D2B733F-C3DB-4FDC-BB8E-311302596313}" type="presParOf" srcId="{AA8BBEDD-F523-41E7-8F99-549E9447CC6B}" destId="{C2CB92EE-43A2-46AB-AD9C-00E0CC2893B6}" srcOrd="4" destOrd="0" presId="urn:microsoft.com/office/officeart/2005/8/layout/funnel1"/>
    <dgm:cxn modelId="{BA65B329-8E57-49EC-B56B-EEB90D8B3773}" type="presParOf" srcId="{AA8BBEDD-F523-41E7-8F99-549E9447CC6B}" destId="{0D572603-34D6-4A4E-A878-7CD571642237}" srcOrd="5" destOrd="0" presId="urn:microsoft.com/office/officeart/2005/8/layout/funnel1"/>
    <dgm:cxn modelId="{0434C09A-2A34-4BB8-96A3-840DC5D23ABD}" type="presParOf" srcId="{AA8BBEDD-F523-41E7-8F99-549E9447CC6B}" destId="{4900A013-E82A-4A7A-A4C3-CA5670ADD28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ED5EB-59B9-4D68-A5BA-AB0195AC81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1F4C28F-5DB9-40A5-8A25-4B2751238E9E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authority</a:t>
          </a:r>
          <a:endParaRPr lang="ko-KR" altLang="en-US" sz="1400" b="1" dirty="0"/>
        </a:p>
      </dgm:t>
    </dgm:pt>
    <dgm:pt modelId="{C2810751-67C5-4C46-A9BE-F84AA991E71F}" type="parTrans" cxnId="{01D962C2-A02B-42CE-9829-2E8AF761A379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101010E6-B8F4-40FA-AB63-F13E1FAC03C4}" type="sibTrans" cxnId="{01D962C2-A02B-42CE-9829-2E8AF761A379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E52B735F-A5C0-44BC-BF6F-B5820CB980C6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power</a:t>
          </a:r>
          <a:endParaRPr lang="ko-KR" altLang="en-US" sz="1400" b="1" dirty="0"/>
        </a:p>
      </dgm:t>
    </dgm:pt>
    <dgm:pt modelId="{BFAF2108-D043-429B-9F5F-B4A9853058F8}" type="parTrans" cxnId="{D6EB1253-C5FA-4302-BD32-628301D6B2E4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1F2DD1F3-AE6D-4F05-9BEF-CDC74E0579F0}" type="sibTrans" cxnId="{D6EB1253-C5FA-4302-BD32-628301D6B2E4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A6CFCEA4-65AC-4F82-B31F-896E3860168A}" type="pres">
      <dgm:prSet presAssocID="{A02ED5EB-59B9-4D68-A5BA-AB0195AC81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FF4576-6D5A-46F6-8F3C-26A3786CF386}" type="pres">
      <dgm:prSet presAssocID="{A02ED5EB-59B9-4D68-A5BA-AB0195AC81F8}" presName="divider" presStyleLbl="fgShp" presStyleIdx="0" presStyleCnt="1" custAng="300000"/>
      <dgm:spPr/>
    </dgm:pt>
    <dgm:pt modelId="{A2521406-D565-4421-B89E-0F09E755FFD4}" type="pres">
      <dgm:prSet presAssocID="{31F4C28F-5DB9-40A5-8A25-4B2751238E9E}" presName="downArrow" presStyleLbl="node1" presStyleIdx="0" presStyleCnt="2"/>
      <dgm:spPr/>
    </dgm:pt>
    <dgm:pt modelId="{B9CB9DB0-7CA3-4EBA-B310-4E6E974C8A71}" type="pres">
      <dgm:prSet presAssocID="{31F4C28F-5DB9-40A5-8A25-4B2751238E9E}" presName="downArrowText" presStyleLbl="revTx" presStyleIdx="0" presStyleCnt="2" custScaleX="138603" custLinFactNeighborX="-727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B7B166-001A-46B2-8943-B6C21F5A4272}" type="pres">
      <dgm:prSet presAssocID="{E52B735F-A5C0-44BC-BF6F-B5820CB980C6}" presName="upArrow" presStyleLbl="node1" presStyleIdx="1" presStyleCnt="2"/>
      <dgm:spPr/>
    </dgm:pt>
    <dgm:pt modelId="{11CB4BF2-2C7D-4EA9-8BE2-1B26C9B06FBC}" type="pres">
      <dgm:prSet presAssocID="{E52B735F-A5C0-44BC-BF6F-B5820CB980C6}" presName="upArrowText" presStyleLbl="revTx" presStyleIdx="1" presStyleCnt="2" custLinFactNeighborX="920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E5F7A0D-7B94-4673-8C96-B31035749F0C}" type="presOf" srcId="{31F4C28F-5DB9-40A5-8A25-4B2751238E9E}" destId="{B9CB9DB0-7CA3-4EBA-B310-4E6E974C8A71}" srcOrd="0" destOrd="0" presId="urn:microsoft.com/office/officeart/2005/8/layout/arrow3"/>
    <dgm:cxn modelId="{DF075CC5-C70D-478E-92C2-D53AF4005B48}" type="presOf" srcId="{A02ED5EB-59B9-4D68-A5BA-AB0195AC81F8}" destId="{A6CFCEA4-65AC-4F82-B31F-896E3860168A}" srcOrd="0" destOrd="0" presId="urn:microsoft.com/office/officeart/2005/8/layout/arrow3"/>
    <dgm:cxn modelId="{D6EB1253-C5FA-4302-BD32-628301D6B2E4}" srcId="{A02ED5EB-59B9-4D68-A5BA-AB0195AC81F8}" destId="{E52B735F-A5C0-44BC-BF6F-B5820CB980C6}" srcOrd="1" destOrd="0" parTransId="{BFAF2108-D043-429B-9F5F-B4A9853058F8}" sibTransId="{1F2DD1F3-AE6D-4F05-9BEF-CDC74E0579F0}"/>
    <dgm:cxn modelId="{01D962C2-A02B-42CE-9829-2E8AF761A379}" srcId="{A02ED5EB-59B9-4D68-A5BA-AB0195AC81F8}" destId="{31F4C28F-5DB9-40A5-8A25-4B2751238E9E}" srcOrd="0" destOrd="0" parTransId="{C2810751-67C5-4C46-A9BE-F84AA991E71F}" sibTransId="{101010E6-B8F4-40FA-AB63-F13E1FAC03C4}"/>
    <dgm:cxn modelId="{E35A6706-6225-4388-8E67-327ECE6B5FD4}" type="presOf" srcId="{E52B735F-A5C0-44BC-BF6F-B5820CB980C6}" destId="{11CB4BF2-2C7D-4EA9-8BE2-1B26C9B06FBC}" srcOrd="0" destOrd="0" presId="urn:microsoft.com/office/officeart/2005/8/layout/arrow3"/>
    <dgm:cxn modelId="{90CE95A9-5849-4CB6-9E72-CDFC43ED5788}" type="presParOf" srcId="{A6CFCEA4-65AC-4F82-B31F-896E3860168A}" destId="{15FF4576-6D5A-46F6-8F3C-26A3786CF386}" srcOrd="0" destOrd="0" presId="urn:microsoft.com/office/officeart/2005/8/layout/arrow3"/>
    <dgm:cxn modelId="{09CAA2FE-7F95-4B19-BA01-DE8FDBC14EBD}" type="presParOf" srcId="{A6CFCEA4-65AC-4F82-B31F-896E3860168A}" destId="{A2521406-D565-4421-B89E-0F09E755FFD4}" srcOrd="1" destOrd="0" presId="urn:microsoft.com/office/officeart/2005/8/layout/arrow3"/>
    <dgm:cxn modelId="{DC4195B7-AB7E-4335-96E0-2DF15518A81D}" type="presParOf" srcId="{A6CFCEA4-65AC-4F82-B31F-896E3860168A}" destId="{B9CB9DB0-7CA3-4EBA-B310-4E6E974C8A71}" srcOrd="2" destOrd="0" presId="urn:microsoft.com/office/officeart/2005/8/layout/arrow3"/>
    <dgm:cxn modelId="{A9F61FF7-B877-4C25-BB69-6710D06F7B11}" type="presParOf" srcId="{A6CFCEA4-65AC-4F82-B31F-896E3860168A}" destId="{31B7B166-001A-46B2-8943-B6C21F5A4272}" srcOrd="3" destOrd="0" presId="urn:microsoft.com/office/officeart/2005/8/layout/arrow3"/>
    <dgm:cxn modelId="{F893BA52-04AF-4A86-A812-26E236596216}" type="presParOf" srcId="{A6CFCEA4-65AC-4F82-B31F-896E3860168A}" destId="{11CB4BF2-2C7D-4EA9-8BE2-1B26C9B06F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2ED5EB-59B9-4D68-A5BA-AB0195AC81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1F4C28F-5DB9-40A5-8A25-4B2751238E9E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authority</a:t>
          </a:r>
          <a:endParaRPr lang="ko-KR" altLang="en-US" sz="1400" b="1" dirty="0"/>
        </a:p>
      </dgm:t>
    </dgm:pt>
    <dgm:pt modelId="{C2810751-67C5-4C46-A9BE-F84AA991E71F}" type="par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101010E6-B8F4-40FA-AB63-F13E1FAC03C4}" type="sib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E52B735F-A5C0-44BC-BF6F-B5820CB980C6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power</a:t>
          </a:r>
          <a:endParaRPr lang="ko-KR" altLang="en-US" sz="1400" b="1" dirty="0"/>
        </a:p>
      </dgm:t>
    </dgm:pt>
    <dgm:pt modelId="{BFAF2108-D043-429B-9F5F-B4A9853058F8}" type="par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1F2DD1F3-AE6D-4F05-9BEF-CDC74E0579F0}" type="sib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A6CFCEA4-65AC-4F82-B31F-896E3860168A}" type="pres">
      <dgm:prSet presAssocID="{A02ED5EB-59B9-4D68-A5BA-AB0195AC81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FF4576-6D5A-46F6-8F3C-26A3786CF386}" type="pres">
      <dgm:prSet presAssocID="{A02ED5EB-59B9-4D68-A5BA-AB0195AC81F8}" presName="divider" presStyleLbl="fgShp" presStyleIdx="0" presStyleCnt="1" custAng="20264648" custLinFactNeighborX="-3218"/>
      <dgm:spPr/>
    </dgm:pt>
    <dgm:pt modelId="{A2521406-D565-4421-B89E-0F09E755FFD4}" type="pres">
      <dgm:prSet presAssocID="{31F4C28F-5DB9-40A5-8A25-4B2751238E9E}" presName="downArrow" presStyleLbl="node1" presStyleIdx="0" presStyleCnt="2"/>
      <dgm:spPr/>
    </dgm:pt>
    <dgm:pt modelId="{B9CB9DB0-7CA3-4EBA-B310-4E6E974C8A71}" type="pres">
      <dgm:prSet presAssocID="{31F4C28F-5DB9-40A5-8A25-4B2751238E9E}" presName="downArrowText" presStyleLbl="revTx" presStyleIdx="0" presStyleCnt="2" custScaleX="175368" custLinFactNeighborX="-727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B7B166-001A-46B2-8943-B6C21F5A4272}" type="pres">
      <dgm:prSet presAssocID="{E52B735F-A5C0-44BC-BF6F-B5820CB980C6}" presName="upArrow" presStyleLbl="node1" presStyleIdx="1" presStyleCnt="2"/>
      <dgm:spPr/>
    </dgm:pt>
    <dgm:pt modelId="{11CB4BF2-2C7D-4EA9-8BE2-1B26C9B06FBC}" type="pres">
      <dgm:prSet presAssocID="{E52B735F-A5C0-44BC-BF6F-B5820CB980C6}" presName="upArrowText" presStyleLbl="revTx" presStyleIdx="1" presStyleCnt="2" custLinFactNeighborX="829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6EB1253-C5FA-4302-BD32-628301D6B2E4}" srcId="{A02ED5EB-59B9-4D68-A5BA-AB0195AC81F8}" destId="{E52B735F-A5C0-44BC-BF6F-B5820CB980C6}" srcOrd="1" destOrd="0" parTransId="{BFAF2108-D043-429B-9F5F-B4A9853058F8}" sibTransId="{1F2DD1F3-AE6D-4F05-9BEF-CDC74E0579F0}"/>
    <dgm:cxn modelId="{01D962C2-A02B-42CE-9829-2E8AF761A379}" srcId="{A02ED5EB-59B9-4D68-A5BA-AB0195AC81F8}" destId="{31F4C28F-5DB9-40A5-8A25-4B2751238E9E}" srcOrd="0" destOrd="0" parTransId="{C2810751-67C5-4C46-A9BE-F84AA991E71F}" sibTransId="{101010E6-B8F4-40FA-AB63-F13E1FAC03C4}"/>
    <dgm:cxn modelId="{87E94F37-AF94-4128-ACB5-0B393E4ED3A1}" type="presOf" srcId="{E52B735F-A5C0-44BC-BF6F-B5820CB980C6}" destId="{11CB4BF2-2C7D-4EA9-8BE2-1B26C9B06FBC}" srcOrd="0" destOrd="0" presId="urn:microsoft.com/office/officeart/2005/8/layout/arrow3"/>
    <dgm:cxn modelId="{A81E9810-9DB2-484F-B276-5565FE8FAEEC}" type="presOf" srcId="{A02ED5EB-59B9-4D68-A5BA-AB0195AC81F8}" destId="{A6CFCEA4-65AC-4F82-B31F-896E3860168A}" srcOrd="0" destOrd="0" presId="urn:microsoft.com/office/officeart/2005/8/layout/arrow3"/>
    <dgm:cxn modelId="{305DF3BB-F44E-4807-97C0-921FEC32FD83}" type="presOf" srcId="{31F4C28F-5DB9-40A5-8A25-4B2751238E9E}" destId="{B9CB9DB0-7CA3-4EBA-B310-4E6E974C8A71}" srcOrd="0" destOrd="0" presId="urn:microsoft.com/office/officeart/2005/8/layout/arrow3"/>
    <dgm:cxn modelId="{C639680C-1E33-4101-B952-6B46EEF29D76}" type="presParOf" srcId="{A6CFCEA4-65AC-4F82-B31F-896E3860168A}" destId="{15FF4576-6D5A-46F6-8F3C-26A3786CF386}" srcOrd="0" destOrd="0" presId="urn:microsoft.com/office/officeart/2005/8/layout/arrow3"/>
    <dgm:cxn modelId="{D70C8FDF-87B9-4208-A366-1E629B9E4E19}" type="presParOf" srcId="{A6CFCEA4-65AC-4F82-B31F-896E3860168A}" destId="{A2521406-D565-4421-B89E-0F09E755FFD4}" srcOrd="1" destOrd="0" presId="urn:microsoft.com/office/officeart/2005/8/layout/arrow3"/>
    <dgm:cxn modelId="{2559D9AD-F55C-445A-B9C6-D0AAFC49937C}" type="presParOf" srcId="{A6CFCEA4-65AC-4F82-B31F-896E3860168A}" destId="{B9CB9DB0-7CA3-4EBA-B310-4E6E974C8A71}" srcOrd="2" destOrd="0" presId="urn:microsoft.com/office/officeart/2005/8/layout/arrow3"/>
    <dgm:cxn modelId="{DFB2C04F-13E3-43BF-B6F5-EF360C711EB4}" type="presParOf" srcId="{A6CFCEA4-65AC-4F82-B31F-896E3860168A}" destId="{31B7B166-001A-46B2-8943-B6C21F5A4272}" srcOrd="3" destOrd="0" presId="urn:microsoft.com/office/officeart/2005/8/layout/arrow3"/>
    <dgm:cxn modelId="{F86D2C69-FDF3-4E58-9D7A-58C10EC1555A}" type="presParOf" srcId="{A6CFCEA4-65AC-4F82-B31F-896E3860168A}" destId="{11CB4BF2-2C7D-4EA9-8BE2-1B26C9B06F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2ED5EB-59B9-4D68-A5BA-AB0195AC81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1F4C28F-5DB9-40A5-8A25-4B2751238E9E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authority</a:t>
          </a:r>
          <a:endParaRPr lang="ko-KR" altLang="en-US" sz="1400" b="1" dirty="0"/>
        </a:p>
      </dgm:t>
    </dgm:pt>
    <dgm:pt modelId="{C2810751-67C5-4C46-A9BE-F84AA991E71F}" type="par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101010E6-B8F4-40FA-AB63-F13E1FAC03C4}" type="sib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E52B735F-A5C0-44BC-BF6F-B5820CB980C6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power</a:t>
          </a:r>
          <a:endParaRPr lang="ko-KR" altLang="en-US" sz="1400" b="1" dirty="0"/>
        </a:p>
      </dgm:t>
    </dgm:pt>
    <dgm:pt modelId="{BFAF2108-D043-429B-9F5F-B4A9853058F8}" type="par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1F2DD1F3-AE6D-4F05-9BEF-CDC74E0579F0}" type="sib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A6CFCEA4-65AC-4F82-B31F-896E3860168A}" type="pres">
      <dgm:prSet presAssocID="{A02ED5EB-59B9-4D68-A5BA-AB0195AC81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FF4576-6D5A-46F6-8F3C-26A3786CF386}" type="pres">
      <dgm:prSet presAssocID="{A02ED5EB-59B9-4D68-A5BA-AB0195AC81F8}" presName="divider" presStyleLbl="fgShp" presStyleIdx="0" presStyleCnt="1" custAng="971093"/>
      <dgm:spPr/>
    </dgm:pt>
    <dgm:pt modelId="{A2521406-D565-4421-B89E-0F09E755FFD4}" type="pres">
      <dgm:prSet presAssocID="{31F4C28F-5DB9-40A5-8A25-4B2751238E9E}" presName="downArrow" presStyleLbl="node1" presStyleIdx="0" presStyleCnt="2" custLinFactNeighborY="-12500"/>
      <dgm:spPr/>
    </dgm:pt>
    <dgm:pt modelId="{B9CB9DB0-7CA3-4EBA-B310-4E6E974C8A71}" type="pres">
      <dgm:prSet presAssocID="{31F4C28F-5DB9-40A5-8A25-4B2751238E9E}" presName="downArrowText" presStyleLbl="revTx" presStyleIdx="0" presStyleCnt="2" custScaleX="156986" custLinFactNeighborX="-36029" custLinFactNeighborY="-90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B7B166-001A-46B2-8943-B6C21F5A4272}" type="pres">
      <dgm:prSet presAssocID="{E52B735F-A5C0-44BC-BF6F-B5820CB980C6}" presName="upArrow" presStyleLbl="node1" presStyleIdx="1" presStyleCnt="2" custLinFactNeighborY="17754"/>
      <dgm:spPr/>
    </dgm:pt>
    <dgm:pt modelId="{11CB4BF2-2C7D-4EA9-8BE2-1B26C9B06FBC}" type="pres">
      <dgm:prSet presAssocID="{E52B735F-A5C0-44BC-BF6F-B5820CB980C6}" presName="upArrowText" presStyleLbl="revTx" presStyleIdx="1" presStyleCnt="2" custLinFactNeighborX="82905" custLinFactNeighborY="50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6EB1253-C5FA-4302-BD32-628301D6B2E4}" srcId="{A02ED5EB-59B9-4D68-A5BA-AB0195AC81F8}" destId="{E52B735F-A5C0-44BC-BF6F-B5820CB980C6}" srcOrd="1" destOrd="0" parTransId="{BFAF2108-D043-429B-9F5F-B4A9853058F8}" sibTransId="{1F2DD1F3-AE6D-4F05-9BEF-CDC74E0579F0}"/>
    <dgm:cxn modelId="{01D962C2-A02B-42CE-9829-2E8AF761A379}" srcId="{A02ED5EB-59B9-4D68-A5BA-AB0195AC81F8}" destId="{31F4C28F-5DB9-40A5-8A25-4B2751238E9E}" srcOrd="0" destOrd="0" parTransId="{C2810751-67C5-4C46-A9BE-F84AA991E71F}" sibTransId="{101010E6-B8F4-40FA-AB63-F13E1FAC03C4}"/>
    <dgm:cxn modelId="{C75EC5D7-7D4A-4462-BF5E-73FF5F5DA7F3}" type="presOf" srcId="{E52B735F-A5C0-44BC-BF6F-B5820CB980C6}" destId="{11CB4BF2-2C7D-4EA9-8BE2-1B26C9B06FBC}" srcOrd="0" destOrd="0" presId="urn:microsoft.com/office/officeart/2005/8/layout/arrow3"/>
    <dgm:cxn modelId="{AF3BD1E0-7413-4C50-9525-E3268DE0FD7E}" type="presOf" srcId="{A02ED5EB-59B9-4D68-A5BA-AB0195AC81F8}" destId="{A6CFCEA4-65AC-4F82-B31F-896E3860168A}" srcOrd="0" destOrd="0" presId="urn:microsoft.com/office/officeart/2005/8/layout/arrow3"/>
    <dgm:cxn modelId="{FF00F381-EC2E-4DAA-A2A8-AA0037173DEC}" type="presOf" srcId="{31F4C28F-5DB9-40A5-8A25-4B2751238E9E}" destId="{B9CB9DB0-7CA3-4EBA-B310-4E6E974C8A71}" srcOrd="0" destOrd="0" presId="urn:microsoft.com/office/officeart/2005/8/layout/arrow3"/>
    <dgm:cxn modelId="{1E1C29D3-445F-4F79-ACC3-4D82B1972501}" type="presParOf" srcId="{A6CFCEA4-65AC-4F82-B31F-896E3860168A}" destId="{15FF4576-6D5A-46F6-8F3C-26A3786CF386}" srcOrd="0" destOrd="0" presId="urn:microsoft.com/office/officeart/2005/8/layout/arrow3"/>
    <dgm:cxn modelId="{402B28F2-B81F-40AF-9753-D2AF56036D35}" type="presParOf" srcId="{A6CFCEA4-65AC-4F82-B31F-896E3860168A}" destId="{A2521406-D565-4421-B89E-0F09E755FFD4}" srcOrd="1" destOrd="0" presId="urn:microsoft.com/office/officeart/2005/8/layout/arrow3"/>
    <dgm:cxn modelId="{E0881E29-2C3D-4589-BD7C-50445347E072}" type="presParOf" srcId="{A6CFCEA4-65AC-4F82-B31F-896E3860168A}" destId="{B9CB9DB0-7CA3-4EBA-B310-4E6E974C8A71}" srcOrd="2" destOrd="0" presId="urn:microsoft.com/office/officeart/2005/8/layout/arrow3"/>
    <dgm:cxn modelId="{135C63B0-91B9-41C6-A5C4-2056D3345EF6}" type="presParOf" srcId="{A6CFCEA4-65AC-4F82-B31F-896E3860168A}" destId="{31B7B166-001A-46B2-8943-B6C21F5A4272}" srcOrd="3" destOrd="0" presId="urn:microsoft.com/office/officeart/2005/8/layout/arrow3"/>
    <dgm:cxn modelId="{1E8CD86C-CE84-4FB7-B546-D13A3CF1AB64}" type="presParOf" srcId="{A6CFCEA4-65AC-4F82-B31F-896E3860168A}" destId="{11CB4BF2-2C7D-4EA9-8BE2-1B26C9B06F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2ED5EB-59B9-4D68-A5BA-AB0195AC81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1F4C28F-5DB9-40A5-8A25-4B2751238E9E}">
      <dgm:prSet phldrT="[텍스트]" custT="1"/>
      <dgm:spPr/>
      <dgm:t>
        <a:bodyPr/>
        <a:lstStyle/>
        <a:p>
          <a:pPr latinLnBrk="1"/>
          <a:r>
            <a:rPr lang="en-US" altLang="ko-KR" sz="1400" b="1" dirty="0" err="1" smtClean="0"/>
            <a:t>S’or</a:t>
          </a:r>
          <a:endParaRPr lang="ko-KR" altLang="en-US" sz="1400" b="1" dirty="0"/>
        </a:p>
      </dgm:t>
    </dgm:pt>
    <dgm:pt modelId="{C2810751-67C5-4C46-A9BE-F84AA991E71F}" type="parTrans" cxnId="{01D962C2-A02B-42CE-9829-2E8AF761A379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101010E6-B8F4-40FA-AB63-F13E1FAC03C4}" type="sibTrans" cxnId="{01D962C2-A02B-42CE-9829-2E8AF761A379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E52B735F-A5C0-44BC-BF6F-B5820CB980C6}">
      <dgm:prSet phldrT="[텍스트]" custT="1"/>
      <dgm:spPr/>
      <dgm:t>
        <a:bodyPr/>
        <a:lstStyle/>
        <a:p>
          <a:pPr latinLnBrk="1"/>
          <a:r>
            <a:rPr lang="en-US" altLang="ko-KR" sz="1400" b="1" dirty="0" err="1" smtClean="0"/>
            <a:t>S’ee</a:t>
          </a:r>
          <a:endParaRPr lang="ko-KR" altLang="en-US" sz="1400" b="1" dirty="0"/>
        </a:p>
      </dgm:t>
    </dgm:pt>
    <dgm:pt modelId="{BFAF2108-D043-429B-9F5F-B4A9853058F8}" type="parTrans" cxnId="{D6EB1253-C5FA-4302-BD32-628301D6B2E4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1F2DD1F3-AE6D-4F05-9BEF-CDC74E0579F0}" type="sibTrans" cxnId="{D6EB1253-C5FA-4302-BD32-628301D6B2E4}">
      <dgm:prSet/>
      <dgm:spPr/>
      <dgm:t>
        <a:bodyPr/>
        <a:lstStyle/>
        <a:p>
          <a:pPr latinLnBrk="1"/>
          <a:endParaRPr lang="ko-KR" altLang="en-US" sz="1400" b="1"/>
        </a:p>
      </dgm:t>
    </dgm:pt>
    <dgm:pt modelId="{A6CFCEA4-65AC-4F82-B31F-896E3860168A}" type="pres">
      <dgm:prSet presAssocID="{A02ED5EB-59B9-4D68-A5BA-AB0195AC81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FF4576-6D5A-46F6-8F3C-26A3786CF386}" type="pres">
      <dgm:prSet presAssocID="{A02ED5EB-59B9-4D68-A5BA-AB0195AC81F8}" presName="divider" presStyleLbl="fgShp" presStyleIdx="0" presStyleCnt="1" custAng="300000"/>
      <dgm:spPr/>
    </dgm:pt>
    <dgm:pt modelId="{A2521406-D565-4421-B89E-0F09E755FFD4}" type="pres">
      <dgm:prSet presAssocID="{31F4C28F-5DB9-40A5-8A25-4B2751238E9E}" presName="downArrow" presStyleLbl="node1" presStyleIdx="0" presStyleCnt="2"/>
      <dgm:spPr/>
    </dgm:pt>
    <dgm:pt modelId="{B9CB9DB0-7CA3-4EBA-B310-4E6E974C8A71}" type="pres">
      <dgm:prSet presAssocID="{31F4C28F-5DB9-40A5-8A25-4B2751238E9E}" presName="downArrowText" presStyleLbl="revTx" presStyleIdx="0" presStyleCnt="2" custScaleX="138603" custLinFactNeighborX="-727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B7B166-001A-46B2-8943-B6C21F5A4272}" type="pres">
      <dgm:prSet presAssocID="{E52B735F-A5C0-44BC-BF6F-B5820CB980C6}" presName="upArrow" presStyleLbl="node1" presStyleIdx="1" presStyleCnt="2"/>
      <dgm:spPr/>
    </dgm:pt>
    <dgm:pt modelId="{11CB4BF2-2C7D-4EA9-8BE2-1B26C9B06FBC}" type="pres">
      <dgm:prSet presAssocID="{E52B735F-A5C0-44BC-BF6F-B5820CB980C6}" presName="upArrowText" presStyleLbl="revTx" presStyleIdx="1" presStyleCnt="2" custLinFactNeighborX="920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831C0A2-D274-43AF-9E02-0CE54E13003D}" type="presOf" srcId="{E52B735F-A5C0-44BC-BF6F-B5820CB980C6}" destId="{11CB4BF2-2C7D-4EA9-8BE2-1B26C9B06FBC}" srcOrd="0" destOrd="0" presId="urn:microsoft.com/office/officeart/2005/8/layout/arrow3"/>
    <dgm:cxn modelId="{76F79E1F-DA99-45C9-A241-0F767944AD15}" type="presOf" srcId="{31F4C28F-5DB9-40A5-8A25-4B2751238E9E}" destId="{B9CB9DB0-7CA3-4EBA-B310-4E6E974C8A71}" srcOrd="0" destOrd="0" presId="urn:microsoft.com/office/officeart/2005/8/layout/arrow3"/>
    <dgm:cxn modelId="{D6EB1253-C5FA-4302-BD32-628301D6B2E4}" srcId="{A02ED5EB-59B9-4D68-A5BA-AB0195AC81F8}" destId="{E52B735F-A5C0-44BC-BF6F-B5820CB980C6}" srcOrd="1" destOrd="0" parTransId="{BFAF2108-D043-429B-9F5F-B4A9853058F8}" sibTransId="{1F2DD1F3-AE6D-4F05-9BEF-CDC74E0579F0}"/>
    <dgm:cxn modelId="{01D962C2-A02B-42CE-9829-2E8AF761A379}" srcId="{A02ED5EB-59B9-4D68-A5BA-AB0195AC81F8}" destId="{31F4C28F-5DB9-40A5-8A25-4B2751238E9E}" srcOrd="0" destOrd="0" parTransId="{C2810751-67C5-4C46-A9BE-F84AA991E71F}" sibTransId="{101010E6-B8F4-40FA-AB63-F13E1FAC03C4}"/>
    <dgm:cxn modelId="{58185C9C-DB5D-4EA2-AF3A-72EFF1C90348}" type="presOf" srcId="{A02ED5EB-59B9-4D68-A5BA-AB0195AC81F8}" destId="{A6CFCEA4-65AC-4F82-B31F-896E3860168A}" srcOrd="0" destOrd="0" presId="urn:microsoft.com/office/officeart/2005/8/layout/arrow3"/>
    <dgm:cxn modelId="{9E4D4B9F-FA5C-47E7-B712-1C37603007FC}" type="presParOf" srcId="{A6CFCEA4-65AC-4F82-B31F-896E3860168A}" destId="{15FF4576-6D5A-46F6-8F3C-26A3786CF386}" srcOrd="0" destOrd="0" presId="urn:microsoft.com/office/officeart/2005/8/layout/arrow3"/>
    <dgm:cxn modelId="{21C17ADE-E095-46C9-9E5D-F272757EF075}" type="presParOf" srcId="{A6CFCEA4-65AC-4F82-B31F-896E3860168A}" destId="{A2521406-D565-4421-B89E-0F09E755FFD4}" srcOrd="1" destOrd="0" presId="urn:microsoft.com/office/officeart/2005/8/layout/arrow3"/>
    <dgm:cxn modelId="{A5BA0DB2-2561-411E-AAF1-EEEBEC69F065}" type="presParOf" srcId="{A6CFCEA4-65AC-4F82-B31F-896E3860168A}" destId="{B9CB9DB0-7CA3-4EBA-B310-4E6E974C8A71}" srcOrd="2" destOrd="0" presId="urn:microsoft.com/office/officeart/2005/8/layout/arrow3"/>
    <dgm:cxn modelId="{10843382-A9E4-43AC-8D53-A7ED9039D3C8}" type="presParOf" srcId="{A6CFCEA4-65AC-4F82-B31F-896E3860168A}" destId="{31B7B166-001A-46B2-8943-B6C21F5A4272}" srcOrd="3" destOrd="0" presId="urn:microsoft.com/office/officeart/2005/8/layout/arrow3"/>
    <dgm:cxn modelId="{C015516D-B140-4B7D-A5E3-4716FF3494DE}" type="presParOf" srcId="{A6CFCEA4-65AC-4F82-B31F-896E3860168A}" destId="{11CB4BF2-2C7D-4EA9-8BE2-1B26C9B06F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2ED5EB-59B9-4D68-A5BA-AB0195AC81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1F4C28F-5DB9-40A5-8A25-4B2751238E9E}">
      <dgm:prSet phldrT="[텍스트]" custT="1"/>
      <dgm:spPr/>
      <dgm:t>
        <a:bodyPr/>
        <a:lstStyle/>
        <a:p>
          <a:pPr latinLnBrk="1"/>
          <a:r>
            <a:rPr lang="en-US" altLang="ko-KR" sz="1400" b="1" dirty="0" err="1" smtClean="0"/>
            <a:t>S’or</a:t>
          </a:r>
          <a:endParaRPr lang="ko-KR" altLang="en-US" sz="1400" b="1" dirty="0"/>
        </a:p>
      </dgm:t>
    </dgm:pt>
    <dgm:pt modelId="{C2810751-67C5-4C46-A9BE-F84AA991E71F}" type="par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101010E6-B8F4-40FA-AB63-F13E1FAC03C4}" type="sib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E52B735F-A5C0-44BC-BF6F-B5820CB980C6}">
      <dgm:prSet phldrT="[텍스트]" custT="1"/>
      <dgm:spPr/>
      <dgm:t>
        <a:bodyPr/>
        <a:lstStyle/>
        <a:p>
          <a:pPr latinLnBrk="1"/>
          <a:r>
            <a:rPr lang="en-US" altLang="ko-KR" sz="1400" b="1" dirty="0" err="1" smtClean="0"/>
            <a:t>S’ee</a:t>
          </a:r>
          <a:endParaRPr lang="ko-KR" altLang="en-US" sz="1400" b="1" dirty="0"/>
        </a:p>
      </dgm:t>
    </dgm:pt>
    <dgm:pt modelId="{BFAF2108-D043-429B-9F5F-B4A9853058F8}" type="par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1F2DD1F3-AE6D-4F05-9BEF-CDC74E0579F0}" type="sib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A6CFCEA4-65AC-4F82-B31F-896E3860168A}" type="pres">
      <dgm:prSet presAssocID="{A02ED5EB-59B9-4D68-A5BA-AB0195AC81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FF4576-6D5A-46F6-8F3C-26A3786CF386}" type="pres">
      <dgm:prSet presAssocID="{A02ED5EB-59B9-4D68-A5BA-AB0195AC81F8}" presName="divider" presStyleLbl="fgShp" presStyleIdx="0" presStyleCnt="1" custAng="20264648" custLinFactNeighborX="-3218"/>
      <dgm:spPr/>
    </dgm:pt>
    <dgm:pt modelId="{A2521406-D565-4421-B89E-0F09E755FFD4}" type="pres">
      <dgm:prSet presAssocID="{31F4C28F-5DB9-40A5-8A25-4B2751238E9E}" presName="downArrow" presStyleLbl="node1" presStyleIdx="0" presStyleCnt="2"/>
      <dgm:spPr/>
    </dgm:pt>
    <dgm:pt modelId="{B9CB9DB0-7CA3-4EBA-B310-4E6E974C8A71}" type="pres">
      <dgm:prSet presAssocID="{31F4C28F-5DB9-40A5-8A25-4B2751238E9E}" presName="downArrowText" presStyleLbl="revTx" presStyleIdx="0" presStyleCnt="2" custScaleX="175368" custLinFactNeighborX="-727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B7B166-001A-46B2-8943-B6C21F5A4272}" type="pres">
      <dgm:prSet presAssocID="{E52B735F-A5C0-44BC-BF6F-B5820CB980C6}" presName="upArrow" presStyleLbl="node1" presStyleIdx="1" presStyleCnt="2"/>
      <dgm:spPr/>
    </dgm:pt>
    <dgm:pt modelId="{11CB4BF2-2C7D-4EA9-8BE2-1B26C9B06FBC}" type="pres">
      <dgm:prSet presAssocID="{E52B735F-A5C0-44BC-BF6F-B5820CB980C6}" presName="upArrowText" presStyleLbl="revTx" presStyleIdx="1" presStyleCnt="2" custLinFactNeighborX="829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6EB1253-C5FA-4302-BD32-628301D6B2E4}" srcId="{A02ED5EB-59B9-4D68-A5BA-AB0195AC81F8}" destId="{E52B735F-A5C0-44BC-BF6F-B5820CB980C6}" srcOrd="1" destOrd="0" parTransId="{BFAF2108-D043-429B-9F5F-B4A9853058F8}" sibTransId="{1F2DD1F3-AE6D-4F05-9BEF-CDC74E0579F0}"/>
    <dgm:cxn modelId="{6DE89460-DB54-475F-B5A0-B256CE9DCA40}" type="presOf" srcId="{31F4C28F-5DB9-40A5-8A25-4B2751238E9E}" destId="{B9CB9DB0-7CA3-4EBA-B310-4E6E974C8A71}" srcOrd="0" destOrd="0" presId="urn:microsoft.com/office/officeart/2005/8/layout/arrow3"/>
    <dgm:cxn modelId="{01D962C2-A02B-42CE-9829-2E8AF761A379}" srcId="{A02ED5EB-59B9-4D68-A5BA-AB0195AC81F8}" destId="{31F4C28F-5DB9-40A5-8A25-4B2751238E9E}" srcOrd="0" destOrd="0" parTransId="{C2810751-67C5-4C46-A9BE-F84AA991E71F}" sibTransId="{101010E6-B8F4-40FA-AB63-F13E1FAC03C4}"/>
    <dgm:cxn modelId="{935E30E5-0914-48FE-90EB-E938C7F8C9D3}" type="presOf" srcId="{E52B735F-A5C0-44BC-BF6F-B5820CB980C6}" destId="{11CB4BF2-2C7D-4EA9-8BE2-1B26C9B06FBC}" srcOrd="0" destOrd="0" presId="urn:microsoft.com/office/officeart/2005/8/layout/arrow3"/>
    <dgm:cxn modelId="{B2BAB33D-B794-4E43-8F40-B7FBEC0E7BF9}" type="presOf" srcId="{A02ED5EB-59B9-4D68-A5BA-AB0195AC81F8}" destId="{A6CFCEA4-65AC-4F82-B31F-896E3860168A}" srcOrd="0" destOrd="0" presId="urn:microsoft.com/office/officeart/2005/8/layout/arrow3"/>
    <dgm:cxn modelId="{B06B7CD5-60EA-4DAA-A16A-99BFFF307B2D}" type="presParOf" srcId="{A6CFCEA4-65AC-4F82-B31F-896E3860168A}" destId="{15FF4576-6D5A-46F6-8F3C-26A3786CF386}" srcOrd="0" destOrd="0" presId="urn:microsoft.com/office/officeart/2005/8/layout/arrow3"/>
    <dgm:cxn modelId="{AF83C3F5-6C11-4761-812F-D1321146C4F4}" type="presParOf" srcId="{A6CFCEA4-65AC-4F82-B31F-896E3860168A}" destId="{A2521406-D565-4421-B89E-0F09E755FFD4}" srcOrd="1" destOrd="0" presId="urn:microsoft.com/office/officeart/2005/8/layout/arrow3"/>
    <dgm:cxn modelId="{8FBF4EF9-AD28-447B-876C-FAEF1633A9A9}" type="presParOf" srcId="{A6CFCEA4-65AC-4F82-B31F-896E3860168A}" destId="{B9CB9DB0-7CA3-4EBA-B310-4E6E974C8A71}" srcOrd="2" destOrd="0" presId="urn:microsoft.com/office/officeart/2005/8/layout/arrow3"/>
    <dgm:cxn modelId="{26C87FDE-D0AC-466B-91BF-897823392268}" type="presParOf" srcId="{A6CFCEA4-65AC-4F82-B31F-896E3860168A}" destId="{31B7B166-001A-46B2-8943-B6C21F5A4272}" srcOrd="3" destOrd="0" presId="urn:microsoft.com/office/officeart/2005/8/layout/arrow3"/>
    <dgm:cxn modelId="{84B0EAA8-ED03-477B-BA9E-5E30FA26B03D}" type="presParOf" srcId="{A6CFCEA4-65AC-4F82-B31F-896E3860168A}" destId="{11CB4BF2-2C7D-4EA9-8BE2-1B26C9B06F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ED5EB-59B9-4D68-A5BA-AB0195AC81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1F4C28F-5DB9-40A5-8A25-4B2751238E9E}">
      <dgm:prSet phldrT="[텍스트]" custT="1"/>
      <dgm:spPr/>
      <dgm:t>
        <a:bodyPr/>
        <a:lstStyle/>
        <a:p>
          <a:pPr latinLnBrk="1"/>
          <a:r>
            <a:rPr lang="en-US" altLang="ko-KR" sz="1400" b="1" dirty="0" err="1" smtClean="0"/>
            <a:t>S’or</a:t>
          </a:r>
          <a:endParaRPr lang="ko-KR" altLang="en-US" sz="1400" b="1" dirty="0"/>
        </a:p>
      </dgm:t>
    </dgm:pt>
    <dgm:pt modelId="{C2810751-67C5-4C46-A9BE-F84AA991E71F}" type="par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101010E6-B8F4-40FA-AB63-F13E1FAC03C4}" type="sibTrans" cxnId="{01D962C2-A02B-42CE-9829-2E8AF761A379}">
      <dgm:prSet/>
      <dgm:spPr/>
      <dgm:t>
        <a:bodyPr/>
        <a:lstStyle/>
        <a:p>
          <a:pPr latinLnBrk="1"/>
          <a:endParaRPr lang="ko-KR" altLang="en-US"/>
        </a:p>
      </dgm:t>
    </dgm:pt>
    <dgm:pt modelId="{E52B735F-A5C0-44BC-BF6F-B5820CB980C6}">
      <dgm:prSet phldrT="[텍스트]" custT="1"/>
      <dgm:spPr/>
      <dgm:t>
        <a:bodyPr/>
        <a:lstStyle/>
        <a:p>
          <a:pPr latinLnBrk="1"/>
          <a:r>
            <a:rPr lang="en-US" altLang="ko-KR" sz="1400" b="1" dirty="0" err="1" smtClean="0"/>
            <a:t>S’ee</a:t>
          </a:r>
          <a:endParaRPr lang="ko-KR" altLang="en-US" sz="1400" b="1" dirty="0"/>
        </a:p>
      </dgm:t>
    </dgm:pt>
    <dgm:pt modelId="{BFAF2108-D043-429B-9F5F-B4A9853058F8}" type="par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1F2DD1F3-AE6D-4F05-9BEF-CDC74E0579F0}" type="sibTrans" cxnId="{D6EB1253-C5FA-4302-BD32-628301D6B2E4}">
      <dgm:prSet/>
      <dgm:spPr/>
      <dgm:t>
        <a:bodyPr/>
        <a:lstStyle/>
        <a:p>
          <a:pPr latinLnBrk="1"/>
          <a:endParaRPr lang="ko-KR" altLang="en-US"/>
        </a:p>
      </dgm:t>
    </dgm:pt>
    <dgm:pt modelId="{A6CFCEA4-65AC-4F82-B31F-896E3860168A}" type="pres">
      <dgm:prSet presAssocID="{A02ED5EB-59B9-4D68-A5BA-AB0195AC81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FF4576-6D5A-46F6-8F3C-26A3786CF386}" type="pres">
      <dgm:prSet presAssocID="{A02ED5EB-59B9-4D68-A5BA-AB0195AC81F8}" presName="divider" presStyleLbl="fgShp" presStyleIdx="0" presStyleCnt="1" custAng="971093"/>
      <dgm:spPr/>
    </dgm:pt>
    <dgm:pt modelId="{A2521406-D565-4421-B89E-0F09E755FFD4}" type="pres">
      <dgm:prSet presAssocID="{31F4C28F-5DB9-40A5-8A25-4B2751238E9E}" presName="downArrow" presStyleLbl="node1" presStyleIdx="0" presStyleCnt="2" custLinFactNeighborY="-12500"/>
      <dgm:spPr/>
    </dgm:pt>
    <dgm:pt modelId="{B9CB9DB0-7CA3-4EBA-B310-4E6E974C8A71}" type="pres">
      <dgm:prSet presAssocID="{31F4C28F-5DB9-40A5-8A25-4B2751238E9E}" presName="downArrowText" presStyleLbl="revTx" presStyleIdx="0" presStyleCnt="2" custScaleX="156986" custLinFactNeighborX="-36029" custLinFactNeighborY="-90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B7B166-001A-46B2-8943-B6C21F5A4272}" type="pres">
      <dgm:prSet presAssocID="{E52B735F-A5C0-44BC-BF6F-B5820CB980C6}" presName="upArrow" presStyleLbl="node1" presStyleIdx="1" presStyleCnt="2" custLinFactNeighborY="17754"/>
      <dgm:spPr/>
    </dgm:pt>
    <dgm:pt modelId="{11CB4BF2-2C7D-4EA9-8BE2-1B26C9B06FBC}" type="pres">
      <dgm:prSet presAssocID="{E52B735F-A5C0-44BC-BF6F-B5820CB980C6}" presName="upArrowText" presStyleLbl="revTx" presStyleIdx="1" presStyleCnt="2" custLinFactNeighborX="82905" custLinFactNeighborY="50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6EB1253-C5FA-4302-BD32-628301D6B2E4}" srcId="{A02ED5EB-59B9-4D68-A5BA-AB0195AC81F8}" destId="{E52B735F-A5C0-44BC-BF6F-B5820CB980C6}" srcOrd="1" destOrd="0" parTransId="{BFAF2108-D043-429B-9F5F-B4A9853058F8}" sibTransId="{1F2DD1F3-AE6D-4F05-9BEF-CDC74E0579F0}"/>
    <dgm:cxn modelId="{01D962C2-A02B-42CE-9829-2E8AF761A379}" srcId="{A02ED5EB-59B9-4D68-A5BA-AB0195AC81F8}" destId="{31F4C28F-5DB9-40A5-8A25-4B2751238E9E}" srcOrd="0" destOrd="0" parTransId="{C2810751-67C5-4C46-A9BE-F84AA991E71F}" sibTransId="{101010E6-B8F4-40FA-AB63-F13E1FAC03C4}"/>
    <dgm:cxn modelId="{640981E1-F331-422B-8E29-4AB1902C8B89}" type="presOf" srcId="{E52B735F-A5C0-44BC-BF6F-B5820CB980C6}" destId="{11CB4BF2-2C7D-4EA9-8BE2-1B26C9B06FBC}" srcOrd="0" destOrd="0" presId="urn:microsoft.com/office/officeart/2005/8/layout/arrow3"/>
    <dgm:cxn modelId="{C09E4BC9-F627-4A17-A672-1788BF042971}" type="presOf" srcId="{31F4C28F-5DB9-40A5-8A25-4B2751238E9E}" destId="{B9CB9DB0-7CA3-4EBA-B310-4E6E974C8A71}" srcOrd="0" destOrd="0" presId="urn:microsoft.com/office/officeart/2005/8/layout/arrow3"/>
    <dgm:cxn modelId="{3E7ABDB0-7E52-4233-A0F3-28D2A90417B1}" type="presOf" srcId="{A02ED5EB-59B9-4D68-A5BA-AB0195AC81F8}" destId="{A6CFCEA4-65AC-4F82-B31F-896E3860168A}" srcOrd="0" destOrd="0" presId="urn:microsoft.com/office/officeart/2005/8/layout/arrow3"/>
    <dgm:cxn modelId="{939A7B3E-0556-4E81-8000-F1E4B265314E}" type="presParOf" srcId="{A6CFCEA4-65AC-4F82-B31F-896E3860168A}" destId="{15FF4576-6D5A-46F6-8F3C-26A3786CF386}" srcOrd="0" destOrd="0" presId="urn:microsoft.com/office/officeart/2005/8/layout/arrow3"/>
    <dgm:cxn modelId="{0AF4770B-4628-4C5E-83C3-E575A099015E}" type="presParOf" srcId="{A6CFCEA4-65AC-4F82-B31F-896E3860168A}" destId="{A2521406-D565-4421-B89E-0F09E755FFD4}" srcOrd="1" destOrd="0" presId="urn:microsoft.com/office/officeart/2005/8/layout/arrow3"/>
    <dgm:cxn modelId="{5E5C3DA1-8C86-44FC-B11A-0B5B33C005F5}" type="presParOf" srcId="{A6CFCEA4-65AC-4F82-B31F-896E3860168A}" destId="{B9CB9DB0-7CA3-4EBA-B310-4E6E974C8A71}" srcOrd="2" destOrd="0" presId="urn:microsoft.com/office/officeart/2005/8/layout/arrow3"/>
    <dgm:cxn modelId="{F4CB8632-1AD2-4953-A241-889FAD3813DC}" type="presParOf" srcId="{A6CFCEA4-65AC-4F82-B31F-896E3860168A}" destId="{31B7B166-001A-46B2-8943-B6C21F5A4272}" srcOrd="3" destOrd="0" presId="urn:microsoft.com/office/officeart/2005/8/layout/arrow3"/>
    <dgm:cxn modelId="{C1EB7638-2FFE-4797-91A3-7C82752BF2D2}" type="presParOf" srcId="{A6CFCEA4-65AC-4F82-B31F-896E3860168A}" destId="{11CB4BF2-2C7D-4EA9-8BE2-1B26C9B06F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51488E-E110-486C-85F1-FCB5FD31DB1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50D8B-8E44-41AD-995E-A3CC40F51810}">
      <dsp:nvSpPr>
        <dsp:cNvPr id="0" name=""/>
        <dsp:cNvSpPr/>
      </dsp:nvSpPr>
      <dsp:spPr>
        <a:xfrm>
          <a:off x="334" y="1219199"/>
          <a:ext cx="1870843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맑은 고딕" pitchFamily="50" charset="-127"/>
              <a:ea typeface="맑은 고딕" pitchFamily="50" charset="-127"/>
            </a:rPr>
            <a:t>이론의 급증</a:t>
          </a:r>
          <a:endParaRPr lang="ko-KR" alt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34" y="1219199"/>
        <a:ext cx="1870843" cy="1625600"/>
      </dsp:txXfrm>
    </dsp:sp>
    <dsp:sp modelId="{9DB5AA70-A1AD-426E-B233-4FE3ACAFDA4E}">
      <dsp:nvSpPr>
        <dsp:cNvPr id="0" name=""/>
        <dsp:cNvSpPr/>
      </dsp:nvSpPr>
      <dsp:spPr>
        <a:xfrm>
          <a:off x="2112578" y="1219199"/>
          <a:ext cx="1870843" cy="1625600"/>
        </a:xfrm>
        <a:prstGeom prst="roundRect">
          <a:avLst/>
        </a:prstGeom>
        <a:solidFill>
          <a:schemeClr val="accent3">
            <a:hueOff val="4933943"/>
            <a:satOff val="-9585"/>
            <a:lumOff val="-5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전문적 교육과 훈련의 부족</a:t>
          </a:r>
          <a:endParaRPr lang="ko-KR" altLang="en-US" sz="24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2112578" y="1219199"/>
        <a:ext cx="1870843" cy="1625600"/>
      </dsp:txXfrm>
    </dsp:sp>
    <dsp:sp modelId="{FEC0239E-1F20-4288-8DAE-43DCA11EA4FB}">
      <dsp:nvSpPr>
        <dsp:cNvPr id="0" name=""/>
        <dsp:cNvSpPr/>
      </dsp:nvSpPr>
      <dsp:spPr>
        <a:xfrm>
          <a:off x="4224821" y="1219199"/>
          <a:ext cx="1870843" cy="1625600"/>
        </a:xfrm>
        <a:prstGeom prst="roundRect">
          <a:avLst/>
        </a:prstGeom>
        <a:solidFill>
          <a:schemeClr val="accent3">
            <a:hueOff val="9867886"/>
            <a:satOff val="-19170"/>
            <a:lumOff val="-1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전문직으로의 정착</a:t>
          </a:r>
          <a:endParaRPr lang="ko-KR" altLang="en-US" sz="24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4224821" y="1219199"/>
        <a:ext cx="1870843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EAA3E-252D-4BD5-8FA2-6972317E3CD0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CAC7-8036-494F-90D3-597AB5B46667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F3307-11BE-421E-8E07-187B9FB44A24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rgbClr val="FF0000"/>
              </a:solidFill>
            </a:rPr>
            <a:t>Power!</a:t>
          </a:r>
          <a:endParaRPr lang="ko-KR" altLang="en-US" sz="3600" b="1" kern="1200" dirty="0">
            <a:solidFill>
              <a:srgbClr val="FF0000"/>
            </a:solidFill>
          </a:endParaRPr>
        </a:p>
      </dsp:txBody>
      <dsp:txXfrm>
        <a:off x="1524000" y="3276600"/>
        <a:ext cx="3048000" cy="762000"/>
      </dsp:txXfrm>
    </dsp:sp>
    <dsp:sp modelId="{FC29DC01-2499-4C45-B934-5012E4F728BC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태도</a:t>
          </a:r>
          <a:endParaRPr lang="ko-KR" altLang="en-US" sz="2800" kern="1200" dirty="0"/>
        </a:p>
      </dsp:txBody>
      <dsp:txXfrm>
        <a:off x="2595880" y="1390904"/>
        <a:ext cx="1143000" cy="1143000"/>
      </dsp:txXfrm>
    </dsp:sp>
    <dsp:sp modelId="{C2CB92EE-43A2-46AB-AD9C-00E0CC2893B6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기술</a:t>
          </a:r>
          <a:endParaRPr lang="ko-KR" altLang="en-US" sz="2800" kern="1200" dirty="0"/>
        </a:p>
      </dsp:txBody>
      <dsp:txXfrm>
        <a:off x="1778000" y="533399"/>
        <a:ext cx="1143000" cy="1143000"/>
      </dsp:txXfrm>
    </dsp:sp>
    <dsp:sp modelId="{0D572603-34D6-4A4E-A878-7CD571642237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지식</a:t>
          </a:r>
          <a:endParaRPr lang="ko-KR" altLang="en-US" sz="2800" kern="1200" dirty="0"/>
        </a:p>
      </dsp:txBody>
      <dsp:txXfrm>
        <a:off x="2946400" y="257047"/>
        <a:ext cx="1143000" cy="1143000"/>
      </dsp:txXfrm>
    </dsp:sp>
    <dsp:sp modelId="{4900A013-E82A-4A7A-A4C3-CA5670ADD286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F4576-6D5A-46F6-8F3C-26A3786CF386}">
      <dsp:nvSpPr>
        <dsp:cNvPr id="0" name=""/>
        <dsp:cNvSpPr/>
      </dsp:nvSpPr>
      <dsp:spPr>
        <a:xfrm>
          <a:off x="7453" y="806343"/>
          <a:ext cx="2413984" cy="27643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406-D565-4421-B89E-0F09E755FFD4}">
      <dsp:nvSpPr>
        <dsp:cNvPr id="0" name=""/>
        <dsp:cNvSpPr/>
      </dsp:nvSpPr>
      <dsp:spPr>
        <a:xfrm>
          <a:off x="291467" y="94456"/>
          <a:ext cx="728667" cy="75564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9DB0-7CA3-4EBA-B310-4E6E974C8A71}">
      <dsp:nvSpPr>
        <dsp:cNvPr id="0" name=""/>
        <dsp:cNvSpPr/>
      </dsp:nvSpPr>
      <dsp:spPr>
        <a:xfrm>
          <a:off x="571504" y="0"/>
          <a:ext cx="107728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authority</a:t>
          </a:r>
          <a:endParaRPr lang="ko-KR" altLang="en-US" sz="1400" b="1" kern="1200" dirty="0"/>
        </a:p>
      </dsp:txBody>
      <dsp:txXfrm>
        <a:off x="571504" y="0"/>
        <a:ext cx="1077285" cy="793432"/>
      </dsp:txXfrm>
    </dsp:sp>
    <dsp:sp modelId="{31B7B166-001A-46B2-8943-B6C21F5A4272}">
      <dsp:nvSpPr>
        <dsp:cNvPr id="0" name=""/>
        <dsp:cNvSpPr/>
      </dsp:nvSpPr>
      <dsp:spPr>
        <a:xfrm>
          <a:off x="1408757" y="1039018"/>
          <a:ext cx="728667" cy="75564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4BF2-2C7D-4EA9-8BE2-1B26C9B06FBC}">
      <dsp:nvSpPr>
        <dsp:cNvPr id="0" name=""/>
        <dsp:cNvSpPr/>
      </dsp:nvSpPr>
      <dsp:spPr>
        <a:xfrm>
          <a:off x="1080145" y="1095691"/>
          <a:ext cx="77724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power</a:t>
          </a:r>
          <a:endParaRPr lang="ko-KR" altLang="en-US" sz="1400" b="1" kern="1200" dirty="0"/>
        </a:p>
      </dsp:txBody>
      <dsp:txXfrm>
        <a:off x="1080145" y="1095691"/>
        <a:ext cx="777245" cy="7934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F4576-6D5A-46F6-8F3C-26A3786CF386}">
      <dsp:nvSpPr>
        <dsp:cNvPr id="0" name=""/>
        <dsp:cNvSpPr/>
      </dsp:nvSpPr>
      <dsp:spPr>
        <a:xfrm rot="19964648">
          <a:off x="7453" y="806343"/>
          <a:ext cx="2413984" cy="27643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406-D565-4421-B89E-0F09E755FFD4}">
      <dsp:nvSpPr>
        <dsp:cNvPr id="0" name=""/>
        <dsp:cNvSpPr/>
      </dsp:nvSpPr>
      <dsp:spPr>
        <a:xfrm>
          <a:off x="291467" y="94456"/>
          <a:ext cx="728667" cy="75564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9DB0-7CA3-4EBA-B310-4E6E974C8A71}">
      <dsp:nvSpPr>
        <dsp:cNvPr id="0" name=""/>
        <dsp:cNvSpPr/>
      </dsp:nvSpPr>
      <dsp:spPr>
        <a:xfrm>
          <a:off x="428627" y="0"/>
          <a:ext cx="1363039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authority</a:t>
          </a:r>
          <a:endParaRPr lang="ko-KR" altLang="en-US" sz="1400" b="1" kern="1200" dirty="0"/>
        </a:p>
      </dsp:txBody>
      <dsp:txXfrm>
        <a:off x="428627" y="0"/>
        <a:ext cx="1363039" cy="793432"/>
      </dsp:txXfrm>
    </dsp:sp>
    <dsp:sp modelId="{31B7B166-001A-46B2-8943-B6C21F5A4272}">
      <dsp:nvSpPr>
        <dsp:cNvPr id="0" name=""/>
        <dsp:cNvSpPr/>
      </dsp:nvSpPr>
      <dsp:spPr>
        <a:xfrm>
          <a:off x="1408757" y="1039018"/>
          <a:ext cx="728667" cy="75564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4BF2-2C7D-4EA9-8BE2-1B26C9B06FBC}">
      <dsp:nvSpPr>
        <dsp:cNvPr id="0" name=""/>
        <dsp:cNvSpPr/>
      </dsp:nvSpPr>
      <dsp:spPr>
        <a:xfrm>
          <a:off x="1008709" y="1095691"/>
          <a:ext cx="77724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power</a:t>
          </a:r>
          <a:endParaRPr lang="ko-KR" altLang="en-US" sz="1400" b="1" kern="1200" dirty="0"/>
        </a:p>
      </dsp:txBody>
      <dsp:txXfrm>
        <a:off x="1008709" y="1095691"/>
        <a:ext cx="777245" cy="7934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F4576-6D5A-46F6-8F3C-26A3786CF386}">
      <dsp:nvSpPr>
        <dsp:cNvPr id="0" name=""/>
        <dsp:cNvSpPr/>
      </dsp:nvSpPr>
      <dsp:spPr>
        <a:xfrm rot="671093">
          <a:off x="7453" y="806343"/>
          <a:ext cx="2413984" cy="27643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406-D565-4421-B89E-0F09E755FFD4}">
      <dsp:nvSpPr>
        <dsp:cNvPr id="0" name=""/>
        <dsp:cNvSpPr/>
      </dsp:nvSpPr>
      <dsp:spPr>
        <a:xfrm>
          <a:off x="291467" y="0"/>
          <a:ext cx="728667" cy="75564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9DB0-7CA3-4EBA-B310-4E6E974C8A71}">
      <dsp:nvSpPr>
        <dsp:cNvPr id="0" name=""/>
        <dsp:cNvSpPr/>
      </dsp:nvSpPr>
      <dsp:spPr>
        <a:xfrm>
          <a:off x="785818" y="0"/>
          <a:ext cx="1220166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authority</a:t>
          </a:r>
          <a:endParaRPr lang="ko-KR" altLang="en-US" sz="1400" b="1" kern="1200" dirty="0"/>
        </a:p>
      </dsp:txBody>
      <dsp:txXfrm>
        <a:off x="785818" y="0"/>
        <a:ext cx="1220166" cy="793432"/>
      </dsp:txXfrm>
    </dsp:sp>
    <dsp:sp modelId="{31B7B166-001A-46B2-8943-B6C21F5A4272}">
      <dsp:nvSpPr>
        <dsp:cNvPr id="0" name=""/>
        <dsp:cNvSpPr/>
      </dsp:nvSpPr>
      <dsp:spPr>
        <a:xfrm>
          <a:off x="1408757" y="1133474"/>
          <a:ext cx="728667" cy="75564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4BF2-2C7D-4EA9-8BE2-1B26C9B06FBC}">
      <dsp:nvSpPr>
        <dsp:cNvPr id="0" name=""/>
        <dsp:cNvSpPr/>
      </dsp:nvSpPr>
      <dsp:spPr>
        <a:xfrm>
          <a:off x="1008709" y="1095691"/>
          <a:ext cx="77724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power</a:t>
          </a:r>
          <a:endParaRPr lang="ko-KR" altLang="en-US" sz="1400" b="1" kern="1200" dirty="0"/>
        </a:p>
      </dsp:txBody>
      <dsp:txXfrm>
        <a:off x="1008709" y="1095691"/>
        <a:ext cx="777245" cy="7934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F4576-6D5A-46F6-8F3C-26A3786CF386}">
      <dsp:nvSpPr>
        <dsp:cNvPr id="0" name=""/>
        <dsp:cNvSpPr/>
      </dsp:nvSpPr>
      <dsp:spPr>
        <a:xfrm>
          <a:off x="7453" y="806343"/>
          <a:ext cx="2413984" cy="27643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406-D565-4421-B89E-0F09E755FFD4}">
      <dsp:nvSpPr>
        <dsp:cNvPr id="0" name=""/>
        <dsp:cNvSpPr/>
      </dsp:nvSpPr>
      <dsp:spPr>
        <a:xfrm>
          <a:off x="291467" y="94456"/>
          <a:ext cx="728667" cy="75564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9DB0-7CA3-4EBA-B310-4E6E974C8A71}">
      <dsp:nvSpPr>
        <dsp:cNvPr id="0" name=""/>
        <dsp:cNvSpPr/>
      </dsp:nvSpPr>
      <dsp:spPr>
        <a:xfrm>
          <a:off x="571504" y="0"/>
          <a:ext cx="107728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err="1" smtClean="0"/>
            <a:t>S’or</a:t>
          </a:r>
          <a:endParaRPr lang="ko-KR" altLang="en-US" sz="1400" b="1" kern="1200" dirty="0"/>
        </a:p>
      </dsp:txBody>
      <dsp:txXfrm>
        <a:off x="571504" y="0"/>
        <a:ext cx="1077285" cy="793432"/>
      </dsp:txXfrm>
    </dsp:sp>
    <dsp:sp modelId="{31B7B166-001A-46B2-8943-B6C21F5A4272}">
      <dsp:nvSpPr>
        <dsp:cNvPr id="0" name=""/>
        <dsp:cNvSpPr/>
      </dsp:nvSpPr>
      <dsp:spPr>
        <a:xfrm>
          <a:off x="1408757" y="1039018"/>
          <a:ext cx="728667" cy="75564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4BF2-2C7D-4EA9-8BE2-1B26C9B06FBC}">
      <dsp:nvSpPr>
        <dsp:cNvPr id="0" name=""/>
        <dsp:cNvSpPr/>
      </dsp:nvSpPr>
      <dsp:spPr>
        <a:xfrm>
          <a:off x="1080145" y="1095691"/>
          <a:ext cx="77724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err="1" smtClean="0"/>
            <a:t>S’ee</a:t>
          </a:r>
          <a:endParaRPr lang="ko-KR" altLang="en-US" sz="1400" b="1" kern="1200" dirty="0"/>
        </a:p>
      </dsp:txBody>
      <dsp:txXfrm>
        <a:off x="1080145" y="1095691"/>
        <a:ext cx="777245" cy="7934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F4576-6D5A-46F6-8F3C-26A3786CF386}">
      <dsp:nvSpPr>
        <dsp:cNvPr id="0" name=""/>
        <dsp:cNvSpPr/>
      </dsp:nvSpPr>
      <dsp:spPr>
        <a:xfrm rot="19964648">
          <a:off x="7453" y="806343"/>
          <a:ext cx="2413984" cy="27643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406-D565-4421-B89E-0F09E755FFD4}">
      <dsp:nvSpPr>
        <dsp:cNvPr id="0" name=""/>
        <dsp:cNvSpPr/>
      </dsp:nvSpPr>
      <dsp:spPr>
        <a:xfrm>
          <a:off x="291467" y="94456"/>
          <a:ext cx="728667" cy="75564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9DB0-7CA3-4EBA-B310-4E6E974C8A71}">
      <dsp:nvSpPr>
        <dsp:cNvPr id="0" name=""/>
        <dsp:cNvSpPr/>
      </dsp:nvSpPr>
      <dsp:spPr>
        <a:xfrm>
          <a:off x="428627" y="0"/>
          <a:ext cx="1363039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err="1" smtClean="0"/>
            <a:t>S’or</a:t>
          </a:r>
          <a:endParaRPr lang="ko-KR" altLang="en-US" sz="1400" b="1" kern="1200" dirty="0"/>
        </a:p>
      </dsp:txBody>
      <dsp:txXfrm>
        <a:off x="428627" y="0"/>
        <a:ext cx="1363039" cy="793432"/>
      </dsp:txXfrm>
    </dsp:sp>
    <dsp:sp modelId="{31B7B166-001A-46B2-8943-B6C21F5A4272}">
      <dsp:nvSpPr>
        <dsp:cNvPr id="0" name=""/>
        <dsp:cNvSpPr/>
      </dsp:nvSpPr>
      <dsp:spPr>
        <a:xfrm>
          <a:off x="1408757" y="1039018"/>
          <a:ext cx="728667" cy="75564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4BF2-2C7D-4EA9-8BE2-1B26C9B06FBC}">
      <dsp:nvSpPr>
        <dsp:cNvPr id="0" name=""/>
        <dsp:cNvSpPr/>
      </dsp:nvSpPr>
      <dsp:spPr>
        <a:xfrm>
          <a:off x="1008709" y="1095691"/>
          <a:ext cx="77724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err="1" smtClean="0"/>
            <a:t>S’ee</a:t>
          </a:r>
          <a:endParaRPr lang="ko-KR" altLang="en-US" sz="1400" b="1" kern="1200" dirty="0"/>
        </a:p>
      </dsp:txBody>
      <dsp:txXfrm>
        <a:off x="1008709" y="1095691"/>
        <a:ext cx="777245" cy="79343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F4576-6D5A-46F6-8F3C-26A3786CF386}">
      <dsp:nvSpPr>
        <dsp:cNvPr id="0" name=""/>
        <dsp:cNvSpPr/>
      </dsp:nvSpPr>
      <dsp:spPr>
        <a:xfrm rot="671093">
          <a:off x="7453" y="806343"/>
          <a:ext cx="2413984" cy="27643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21406-D565-4421-B89E-0F09E755FFD4}">
      <dsp:nvSpPr>
        <dsp:cNvPr id="0" name=""/>
        <dsp:cNvSpPr/>
      </dsp:nvSpPr>
      <dsp:spPr>
        <a:xfrm>
          <a:off x="291467" y="0"/>
          <a:ext cx="728667" cy="75564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9DB0-7CA3-4EBA-B310-4E6E974C8A71}">
      <dsp:nvSpPr>
        <dsp:cNvPr id="0" name=""/>
        <dsp:cNvSpPr/>
      </dsp:nvSpPr>
      <dsp:spPr>
        <a:xfrm>
          <a:off x="785818" y="0"/>
          <a:ext cx="1220166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err="1" smtClean="0"/>
            <a:t>S’or</a:t>
          </a:r>
          <a:endParaRPr lang="ko-KR" altLang="en-US" sz="1400" b="1" kern="1200" dirty="0"/>
        </a:p>
      </dsp:txBody>
      <dsp:txXfrm>
        <a:off x="785818" y="0"/>
        <a:ext cx="1220166" cy="793432"/>
      </dsp:txXfrm>
    </dsp:sp>
    <dsp:sp modelId="{31B7B166-001A-46B2-8943-B6C21F5A4272}">
      <dsp:nvSpPr>
        <dsp:cNvPr id="0" name=""/>
        <dsp:cNvSpPr/>
      </dsp:nvSpPr>
      <dsp:spPr>
        <a:xfrm>
          <a:off x="1408757" y="1133474"/>
          <a:ext cx="728667" cy="75564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4BF2-2C7D-4EA9-8BE2-1B26C9B06FBC}">
      <dsp:nvSpPr>
        <dsp:cNvPr id="0" name=""/>
        <dsp:cNvSpPr/>
      </dsp:nvSpPr>
      <dsp:spPr>
        <a:xfrm>
          <a:off x="1008709" y="1095691"/>
          <a:ext cx="777245" cy="79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err="1" smtClean="0"/>
            <a:t>S’ee</a:t>
          </a:r>
          <a:endParaRPr lang="ko-KR" altLang="en-US" sz="1400" b="1" kern="1200" dirty="0"/>
        </a:p>
      </dsp:txBody>
      <dsp:txXfrm>
        <a:off x="1008709" y="1095691"/>
        <a:ext cx="777245" cy="79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ko-KR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E93AA6B5-A7D0-49BF-A59E-A6263EB0B3F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AA6B5-A7D0-49BF-A59E-A6263EB0B3F9}" type="slidenum">
              <a:rPr lang="en-US" altLang="ko-KR" smtClean="0"/>
              <a:pPr/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 pitchFamily="50" charset="-127"/>
              </a:rPr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AA6B5-A7D0-49BF-A59E-A6263EB0B3F9}" type="slidenum">
              <a:rPr lang="en-US" altLang="ko-KR" smtClean="0"/>
              <a:pPr/>
              <a:t>55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08" name="Group 132"/>
          <p:cNvGrpSpPr>
            <a:grpSpLocks/>
          </p:cNvGrpSpPr>
          <p:nvPr userDrawn="1"/>
        </p:nvGrpSpPr>
        <p:grpSpPr bwMode="auto">
          <a:xfrm>
            <a:off x="1219200" y="0"/>
            <a:ext cx="7924800" cy="6858000"/>
            <a:chOff x="0" y="0"/>
            <a:chExt cx="5760" cy="4320"/>
          </a:xfrm>
        </p:grpSpPr>
        <p:sp>
          <p:nvSpPr>
            <p:cNvPr id="50309" name="Rectangle 133"/>
            <p:cNvSpPr>
              <a:spLocks noChangeArrowheads="1"/>
            </p:cNvSpPr>
            <p:nvPr userDrawn="1"/>
          </p:nvSpPr>
          <p:spPr bwMode="gray">
            <a:xfrm>
              <a:off x="0" y="0"/>
              <a:ext cx="3408" cy="4320"/>
            </a:xfrm>
            <a:prstGeom prst="rect">
              <a:avLst/>
            </a:prstGeom>
            <a:solidFill>
              <a:srgbClr val="969696">
                <a:alpha val="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310" name="Rectangle 134"/>
            <p:cNvSpPr>
              <a:spLocks noChangeArrowheads="1"/>
            </p:cNvSpPr>
            <p:nvPr userDrawn="1"/>
          </p:nvSpPr>
          <p:spPr bwMode="gray">
            <a:xfrm>
              <a:off x="3408" y="0"/>
              <a:ext cx="327" cy="4320"/>
            </a:xfrm>
            <a:prstGeom prst="rect">
              <a:avLst/>
            </a:prstGeom>
            <a:solidFill>
              <a:srgbClr val="969696">
                <a:alpha val="1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311" name="Rectangle 135"/>
            <p:cNvSpPr>
              <a:spLocks noChangeArrowheads="1"/>
            </p:cNvSpPr>
            <p:nvPr userDrawn="1"/>
          </p:nvSpPr>
          <p:spPr bwMode="gray">
            <a:xfrm>
              <a:off x="3735" y="0"/>
              <a:ext cx="1568" cy="4320"/>
            </a:xfrm>
            <a:prstGeom prst="rect">
              <a:avLst/>
            </a:prstGeom>
            <a:solidFill>
              <a:srgbClr val="969696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312" name="Rectangle 136"/>
            <p:cNvSpPr>
              <a:spLocks noChangeArrowheads="1"/>
            </p:cNvSpPr>
            <p:nvPr userDrawn="1"/>
          </p:nvSpPr>
          <p:spPr bwMode="gray">
            <a:xfrm>
              <a:off x="4780" y="0"/>
              <a:ext cx="719" cy="4320"/>
            </a:xfrm>
            <a:prstGeom prst="rect">
              <a:avLst/>
            </a:prstGeom>
            <a:solidFill>
              <a:srgbClr val="969696">
                <a:alpha val="1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313" name="Rectangle 137"/>
            <p:cNvSpPr>
              <a:spLocks noChangeArrowheads="1"/>
            </p:cNvSpPr>
            <p:nvPr userDrawn="1"/>
          </p:nvSpPr>
          <p:spPr bwMode="gray">
            <a:xfrm>
              <a:off x="5172" y="0"/>
              <a:ext cx="588" cy="4320"/>
            </a:xfrm>
            <a:prstGeom prst="rect">
              <a:avLst/>
            </a:prstGeom>
            <a:solidFill>
              <a:srgbClr val="969696">
                <a:alpha val="1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0314" name="Picture 138" descr="2"/>
          <p:cNvPicPr>
            <a:picLocks noChangeAspect="1" noChangeArrowheads="1"/>
          </p:cNvPicPr>
          <p:nvPr userDrawn="1"/>
        </p:nvPicPr>
        <p:blipFill>
          <a:blip r:embed="rId2" cstate="print"/>
          <a:srcRect l="2548" t="8389" r="6873"/>
          <a:stretch>
            <a:fillRect/>
          </a:stretch>
        </p:blipFill>
        <p:spPr bwMode="gray">
          <a:xfrm>
            <a:off x="0" y="0"/>
            <a:ext cx="9144000" cy="6553200"/>
          </a:xfrm>
          <a:prstGeom prst="rect">
            <a:avLst/>
          </a:prstGeom>
          <a:noFill/>
        </p:spPr>
      </p:pic>
      <p:grpSp>
        <p:nvGrpSpPr>
          <p:cNvPr id="50315" name="Group 139"/>
          <p:cNvGrpSpPr>
            <a:grpSpLocks/>
          </p:cNvGrpSpPr>
          <p:nvPr userDrawn="1"/>
        </p:nvGrpSpPr>
        <p:grpSpPr bwMode="auto">
          <a:xfrm>
            <a:off x="-114300" y="-520700"/>
            <a:ext cx="9771063" cy="6840538"/>
            <a:chOff x="-80" y="-349"/>
            <a:chExt cx="6155" cy="4309"/>
          </a:xfrm>
        </p:grpSpPr>
        <p:sp>
          <p:nvSpPr>
            <p:cNvPr id="50316" name="Freeform 140"/>
            <p:cNvSpPr>
              <a:spLocks/>
            </p:cNvSpPr>
            <p:nvPr userDrawn="1"/>
          </p:nvSpPr>
          <p:spPr bwMode="gray">
            <a:xfrm rot="710587">
              <a:off x="1318" y="1862"/>
              <a:ext cx="677" cy="686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224" y="236"/>
                </a:cxn>
                <a:cxn ang="0">
                  <a:pos x="314" y="0"/>
                </a:cxn>
                <a:cxn ang="0">
                  <a:pos x="582" y="368"/>
                </a:cxn>
                <a:cxn ang="0">
                  <a:pos x="320" y="380"/>
                </a:cxn>
                <a:cxn ang="0">
                  <a:pos x="221" y="581"/>
                </a:cxn>
                <a:cxn ang="0">
                  <a:pos x="0" y="281"/>
                </a:cxn>
              </a:cxnLst>
              <a:rect l="0" t="0" r="r" b="b"/>
              <a:pathLst>
                <a:path w="582" h="581">
                  <a:moveTo>
                    <a:pt x="0" y="281"/>
                  </a:moveTo>
                  <a:cubicBezTo>
                    <a:pt x="0" y="281"/>
                    <a:pt x="98" y="324"/>
                    <a:pt x="224" y="236"/>
                  </a:cubicBezTo>
                  <a:cubicBezTo>
                    <a:pt x="345" y="149"/>
                    <a:pt x="314" y="0"/>
                    <a:pt x="314" y="0"/>
                  </a:cubicBezTo>
                  <a:cubicBezTo>
                    <a:pt x="423" y="149"/>
                    <a:pt x="582" y="368"/>
                    <a:pt x="582" y="368"/>
                  </a:cubicBezTo>
                  <a:cubicBezTo>
                    <a:pt x="582" y="368"/>
                    <a:pt x="443" y="294"/>
                    <a:pt x="320" y="380"/>
                  </a:cubicBezTo>
                  <a:cubicBezTo>
                    <a:pt x="202" y="466"/>
                    <a:pt x="221" y="581"/>
                    <a:pt x="221" y="581"/>
                  </a:cubicBezTo>
                  <a:cubicBezTo>
                    <a:pt x="111" y="430"/>
                    <a:pt x="111" y="430"/>
                    <a:pt x="0" y="28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17" name="Freeform 141"/>
            <p:cNvSpPr>
              <a:spLocks/>
            </p:cNvSpPr>
            <p:nvPr userDrawn="1"/>
          </p:nvSpPr>
          <p:spPr bwMode="gray">
            <a:xfrm rot="-2445443">
              <a:off x="366" y="2312"/>
              <a:ext cx="321" cy="323"/>
            </a:xfrm>
            <a:custGeom>
              <a:avLst/>
              <a:gdLst/>
              <a:ahLst/>
              <a:cxnLst>
                <a:cxn ang="0">
                  <a:pos x="110" y="235"/>
                </a:cxn>
                <a:cxn ang="0">
                  <a:pos x="86" y="133"/>
                </a:cxn>
                <a:cxn ang="0">
                  <a:pos x="0" y="113"/>
                </a:cxn>
                <a:cxn ang="0">
                  <a:pos x="104" y="0"/>
                </a:cxn>
                <a:cxn ang="0">
                  <a:pos x="133" y="84"/>
                </a:cxn>
                <a:cxn ang="0">
                  <a:pos x="235" y="99"/>
                </a:cxn>
                <a:cxn ang="0">
                  <a:pos x="110" y="235"/>
                </a:cxn>
              </a:cxnLst>
              <a:rect l="0" t="0" r="r" b="b"/>
              <a:pathLst>
                <a:path w="235" h="235">
                  <a:moveTo>
                    <a:pt x="110" y="235"/>
                  </a:moveTo>
                  <a:cubicBezTo>
                    <a:pt x="110" y="235"/>
                    <a:pt x="133" y="175"/>
                    <a:pt x="86" y="133"/>
                  </a:cubicBezTo>
                  <a:cubicBezTo>
                    <a:pt x="49" y="96"/>
                    <a:pt x="0" y="113"/>
                    <a:pt x="0" y="113"/>
                  </a:cubicBezTo>
                  <a:cubicBezTo>
                    <a:pt x="52" y="57"/>
                    <a:pt x="104" y="0"/>
                    <a:pt x="104" y="0"/>
                  </a:cubicBezTo>
                  <a:cubicBezTo>
                    <a:pt x="104" y="0"/>
                    <a:pt x="91" y="48"/>
                    <a:pt x="133" y="84"/>
                  </a:cubicBezTo>
                  <a:cubicBezTo>
                    <a:pt x="182" y="124"/>
                    <a:pt x="235" y="99"/>
                    <a:pt x="235" y="99"/>
                  </a:cubicBezTo>
                  <a:cubicBezTo>
                    <a:pt x="183" y="156"/>
                    <a:pt x="161" y="179"/>
                    <a:pt x="110" y="23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18" name="Freeform 142"/>
            <p:cNvSpPr>
              <a:spLocks/>
            </p:cNvSpPr>
            <p:nvPr userDrawn="1"/>
          </p:nvSpPr>
          <p:spPr bwMode="gray">
            <a:xfrm rot="1060038">
              <a:off x="3817" y="897"/>
              <a:ext cx="737" cy="724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286" y="199"/>
                </a:cxn>
                <a:cxn ang="0">
                  <a:pos x="419" y="0"/>
                </a:cxn>
                <a:cxn ang="0">
                  <a:pos x="596" y="254"/>
                </a:cxn>
                <a:cxn ang="0">
                  <a:pos x="363" y="311"/>
                </a:cxn>
                <a:cxn ang="0">
                  <a:pos x="242" y="576"/>
                </a:cxn>
                <a:cxn ang="0">
                  <a:pos x="0" y="226"/>
                </a:cxn>
              </a:cxnLst>
              <a:rect l="0" t="0" r="r" b="b"/>
              <a:pathLst>
                <a:path w="596" h="576">
                  <a:moveTo>
                    <a:pt x="0" y="226"/>
                  </a:moveTo>
                  <a:cubicBezTo>
                    <a:pt x="0" y="226"/>
                    <a:pt x="154" y="288"/>
                    <a:pt x="286" y="199"/>
                  </a:cubicBezTo>
                  <a:cubicBezTo>
                    <a:pt x="418" y="113"/>
                    <a:pt x="419" y="0"/>
                    <a:pt x="419" y="0"/>
                  </a:cubicBezTo>
                  <a:cubicBezTo>
                    <a:pt x="507" y="127"/>
                    <a:pt x="596" y="254"/>
                    <a:pt x="596" y="254"/>
                  </a:cubicBezTo>
                  <a:cubicBezTo>
                    <a:pt x="596" y="254"/>
                    <a:pt x="511" y="206"/>
                    <a:pt x="363" y="311"/>
                  </a:cubicBezTo>
                  <a:cubicBezTo>
                    <a:pt x="224" y="408"/>
                    <a:pt x="242" y="576"/>
                    <a:pt x="242" y="576"/>
                  </a:cubicBezTo>
                  <a:cubicBezTo>
                    <a:pt x="154" y="448"/>
                    <a:pt x="88" y="352"/>
                    <a:pt x="0" y="2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19" name="Freeform 143"/>
            <p:cNvSpPr>
              <a:spLocks/>
            </p:cNvSpPr>
            <p:nvPr userDrawn="1"/>
          </p:nvSpPr>
          <p:spPr bwMode="gray">
            <a:xfrm>
              <a:off x="3532" y="1916"/>
              <a:ext cx="888" cy="1008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62" y="359"/>
                </a:cxn>
                <a:cxn ang="0">
                  <a:pos x="888" y="376"/>
                </a:cxn>
                <a:cxn ang="0">
                  <a:pos x="516" y="1008"/>
                </a:cxn>
                <a:cxn ang="0">
                  <a:pos x="392" y="652"/>
                </a:cxn>
                <a:cxn ang="0">
                  <a:pos x="0" y="688"/>
                </a:cxn>
                <a:cxn ang="0">
                  <a:pos x="450" y="0"/>
                </a:cxn>
              </a:cxnLst>
              <a:rect l="0" t="0" r="r" b="b"/>
              <a:pathLst>
                <a:path w="888" h="1008">
                  <a:moveTo>
                    <a:pt x="450" y="0"/>
                  </a:moveTo>
                  <a:cubicBezTo>
                    <a:pt x="450" y="0"/>
                    <a:pt x="382" y="207"/>
                    <a:pt x="562" y="359"/>
                  </a:cubicBezTo>
                  <a:cubicBezTo>
                    <a:pt x="735" y="489"/>
                    <a:pt x="888" y="376"/>
                    <a:pt x="888" y="376"/>
                  </a:cubicBezTo>
                  <a:cubicBezTo>
                    <a:pt x="708" y="695"/>
                    <a:pt x="516" y="1008"/>
                    <a:pt x="516" y="1008"/>
                  </a:cubicBezTo>
                  <a:cubicBezTo>
                    <a:pt x="516" y="1008"/>
                    <a:pt x="558" y="777"/>
                    <a:pt x="392" y="652"/>
                  </a:cubicBezTo>
                  <a:cubicBezTo>
                    <a:pt x="196" y="508"/>
                    <a:pt x="0" y="688"/>
                    <a:pt x="0" y="688"/>
                  </a:cubicBezTo>
                  <a:cubicBezTo>
                    <a:pt x="181" y="367"/>
                    <a:pt x="269" y="319"/>
                    <a:pt x="45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0" name="Freeform 144"/>
            <p:cNvSpPr>
              <a:spLocks/>
            </p:cNvSpPr>
            <p:nvPr userDrawn="1"/>
          </p:nvSpPr>
          <p:spPr bwMode="gray">
            <a:xfrm rot="611549">
              <a:off x="5163" y="3109"/>
              <a:ext cx="593" cy="592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40" y="180"/>
                </a:cxn>
                <a:cxn ang="0">
                  <a:pos x="398" y="182"/>
                </a:cxn>
                <a:cxn ang="0">
                  <a:pos x="297" y="392"/>
                </a:cxn>
                <a:cxn ang="0">
                  <a:pos x="195" y="271"/>
                </a:cxn>
                <a:cxn ang="0">
                  <a:pos x="0" y="298"/>
                </a:cxn>
                <a:cxn ang="0">
                  <a:pos x="140" y="0"/>
                </a:cxn>
              </a:cxnLst>
              <a:rect l="0" t="0" r="r" b="b"/>
              <a:pathLst>
                <a:path w="398" h="392">
                  <a:moveTo>
                    <a:pt x="140" y="0"/>
                  </a:moveTo>
                  <a:cubicBezTo>
                    <a:pt x="140" y="0"/>
                    <a:pt x="138" y="124"/>
                    <a:pt x="240" y="180"/>
                  </a:cubicBezTo>
                  <a:cubicBezTo>
                    <a:pt x="309" y="213"/>
                    <a:pt x="398" y="182"/>
                    <a:pt x="398" y="182"/>
                  </a:cubicBezTo>
                  <a:cubicBezTo>
                    <a:pt x="348" y="287"/>
                    <a:pt x="297" y="392"/>
                    <a:pt x="297" y="392"/>
                  </a:cubicBezTo>
                  <a:cubicBezTo>
                    <a:pt x="297" y="392"/>
                    <a:pt x="275" y="309"/>
                    <a:pt x="195" y="271"/>
                  </a:cubicBezTo>
                  <a:cubicBezTo>
                    <a:pt x="96" y="222"/>
                    <a:pt x="0" y="298"/>
                    <a:pt x="0" y="298"/>
                  </a:cubicBezTo>
                  <a:cubicBezTo>
                    <a:pt x="50" y="192"/>
                    <a:pt x="90" y="104"/>
                    <a:pt x="14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1" name="Oval 145"/>
            <p:cNvSpPr>
              <a:spLocks noChangeArrowheads="1"/>
            </p:cNvSpPr>
            <p:nvPr userDrawn="1"/>
          </p:nvSpPr>
          <p:spPr bwMode="gray">
            <a:xfrm>
              <a:off x="5063" y="1789"/>
              <a:ext cx="349" cy="34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2" name="Freeform 146"/>
            <p:cNvSpPr>
              <a:spLocks/>
            </p:cNvSpPr>
            <p:nvPr userDrawn="1"/>
          </p:nvSpPr>
          <p:spPr bwMode="gray">
            <a:xfrm rot="-573561">
              <a:off x="4951" y="2034"/>
              <a:ext cx="326" cy="33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16" y="102"/>
                </a:cxn>
                <a:cxn ang="0">
                  <a:pos x="136" y="0"/>
                </a:cxn>
                <a:cxn ang="0">
                  <a:pos x="265" y="96"/>
                </a:cxn>
                <a:cxn ang="0">
                  <a:pos x="173" y="145"/>
                </a:cxn>
                <a:cxn ang="0">
                  <a:pos x="162" y="264"/>
                </a:cxn>
                <a:cxn ang="0">
                  <a:pos x="0" y="142"/>
                </a:cxn>
              </a:cxnLst>
              <a:rect l="0" t="0" r="r" b="b"/>
              <a:pathLst>
                <a:path w="265" h="264">
                  <a:moveTo>
                    <a:pt x="0" y="142"/>
                  </a:moveTo>
                  <a:cubicBezTo>
                    <a:pt x="0" y="142"/>
                    <a:pt x="75" y="157"/>
                    <a:pt x="116" y="102"/>
                  </a:cubicBezTo>
                  <a:cubicBezTo>
                    <a:pt x="146" y="62"/>
                    <a:pt x="136" y="0"/>
                    <a:pt x="136" y="0"/>
                  </a:cubicBezTo>
                  <a:cubicBezTo>
                    <a:pt x="200" y="48"/>
                    <a:pt x="265" y="96"/>
                    <a:pt x="265" y="96"/>
                  </a:cubicBezTo>
                  <a:cubicBezTo>
                    <a:pt x="265" y="96"/>
                    <a:pt x="207" y="98"/>
                    <a:pt x="173" y="145"/>
                  </a:cubicBezTo>
                  <a:cubicBezTo>
                    <a:pt x="129" y="207"/>
                    <a:pt x="162" y="264"/>
                    <a:pt x="162" y="264"/>
                  </a:cubicBezTo>
                  <a:cubicBezTo>
                    <a:pt x="97" y="216"/>
                    <a:pt x="65" y="190"/>
                    <a:pt x="0" y="14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3" name="Freeform 147"/>
            <p:cNvSpPr>
              <a:spLocks/>
            </p:cNvSpPr>
            <p:nvPr userDrawn="1"/>
          </p:nvSpPr>
          <p:spPr bwMode="gray">
            <a:xfrm rot="2399412">
              <a:off x="1729" y="651"/>
              <a:ext cx="316" cy="3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4" y="64"/>
                </a:cxn>
                <a:cxn ang="0">
                  <a:pos x="438" y="0"/>
                </a:cxn>
                <a:cxn ang="0">
                  <a:pos x="438" y="227"/>
                </a:cxn>
                <a:cxn ang="0">
                  <a:pos x="223" y="164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438" h="227">
                  <a:moveTo>
                    <a:pt x="0" y="0"/>
                  </a:moveTo>
                  <a:cubicBezTo>
                    <a:pt x="0" y="0"/>
                    <a:pt x="92" y="62"/>
                    <a:pt x="224" y="64"/>
                  </a:cubicBezTo>
                  <a:cubicBezTo>
                    <a:pt x="338" y="64"/>
                    <a:pt x="438" y="0"/>
                    <a:pt x="438" y="0"/>
                  </a:cubicBezTo>
                  <a:cubicBezTo>
                    <a:pt x="438" y="113"/>
                    <a:pt x="438" y="227"/>
                    <a:pt x="438" y="227"/>
                  </a:cubicBezTo>
                  <a:cubicBezTo>
                    <a:pt x="438" y="227"/>
                    <a:pt x="355" y="164"/>
                    <a:pt x="223" y="164"/>
                  </a:cubicBezTo>
                  <a:cubicBezTo>
                    <a:pt x="89" y="164"/>
                    <a:pt x="0" y="227"/>
                    <a:pt x="0" y="227"/>
                  </a:cubicBezTo>
                  <a:cubicBezTo>
                    <a:pt x="0" y="113"/>
                    <a:pt x="0" y="1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4" name="Freeform 148"/>
            <p:cNvSpPr>
              <a:spLocks/>
            </p:cNvSpPr>
            <p:nvPr userDrawn="1"/>
          </p:nvSpPr>
          <p:spPr bwMode="gray">
            <a:xfrm rot="284671">
              <a:off x="929" y="208"/>
              <a:ext cx="437" cy="39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24"/>
                </a:cxn>
                <a:cxn ang="0">
                  <a:pos x="387" y="105"/>
                </a:cxn>
                <a:cxn ang="0">
                  <a:pos x="333" y="348"/>
                </a:cxn>
                <a:cxn ang="0">
                  <a:pos x="186" y="254"/>
                </a:cxn>
                <a:cxn ang="0">
                  <a:pos x="0" y="296"/>
                </a:cxn>
                <a:cxn ang="0">
                  <a:pos x="64" y="0"/>
                </a:cxn>
              </a:cxnLst>
              <a:rect l="0" t="0" r="r" b="b"/>
              <a:pathLst>
                <a:path w="387" h="348">
                  <a:moveTo>
                    <a:pt x="64" y="0"/>
                  </a:moveTo>
                  <a:cubicBezTo>
                    <a:pt x="64" y="0"/>
                    <a:pt x="88" y="92"/>
                    <a:pt x="214" y="124"/>
                  </a:cubicBezTo>
                  <a:cubicBezTo>
                    <a:pt x="326" y="150"/>
                    <a:pt x="387" y="105"/>
                    <a:pt x="387" y="105"/>
                  </a:cubicBezTo>
                  <a:cubicBezTo>
                    <a:pt x="360" y="226"/>
                    <a:pt x="333" y="348"/>
                    <a:pt x="333" y="348"/>
                  </a:cubicBezTo>
                  <a:cubicBezTo>
                    <a:pt x="333" y="348"/>
                    <a:pt x="305" y="278"/>
                    <a:pt x="186" y="254"/>
                  </a:cubicBezTo>
                  <a:cubicBezTo>
                    <a:pt x="62" y="224"/>
                    <a:pt x="0" y="296"/>
                    <a:pt x="0" y="296"/>
                  </a:cubicBezTo>
                  <a:cubicBezTo>
                    <a:pt x="27" y="174"/>
                    <a:pt x="38" y="121"/>
                    <a:pt x="64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5" name="Oval 149"/>
            <p:cNvSpPr>
              <a:spLocks noChangeArrowheads="1"/>
            </p:cNvSpPr>
            <p:nvPr userDrawn="1"/>
          </p:nvSpPr>
          <p:spPr bwMode="gray">
            <a:xfrm>
              <a:off x="1733" y="500"/>
              <a:ext cx="2280" cy="2317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6" name="Oval 150"/>
            <p:cNvSpPr>
              <a:spLocks noChangeArrowheads="1"/>
            </p:cNvSpPr>
            <p:nvPr userDrawn="1"/>
          </p:nvSpPr>
          <p:spPr bwMode="gray">
            <a:xfrm>
              <a:off x="4429" y="588"/>
              <a:ext cx="859" cy="874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7" name="Oval 151"/>
            <p:cNvSpPr>
              <a:spLocks noChangeArrowheads="1"/>
            </p:cNvSpPr>
            <p:nvPr userDrawn="1"/>
          </p:nvSpPr>
          <p:spPr bwMode="gray">
            <a:xfrm>
              <a:off x="612" y="2036"/>
              <a:ext cx="896" cy="90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8" name="Oval 152"/>
            <p:cNvSpPr>
              <a:spLocks noChangeArrowheads="1"/>
            </p:cNvSpPr>
            <p:nvPr userDrawn="1"/>
          </p:nvSpPr>
          <p:spPr bwMode="gray">
            <a:xfrm>
              <a:off x="76" y="2280"/>
              <a:ext cx="360" cy="36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29" name="Oval 153"/>
            <p:cNvSpPr>
              <a:spLocks noChangeArrowheads="1"/>
            </p:cNvSpPr>
            <p:nvPr userDrawn="1"/>
          </p:nvSpPr>
          <p:spPr bwMode="gray">
            <a:xfrm rot="-184806">
              <a:off x="-80" y="-349"/>
              <a:ext cx="1097" cy="1113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0" name="Oval 154"/>
            <p:cNvSpPr>
              <a:spLocks noChangeArrowheads="1"/>
            </p:cNvSpPr>
            <p:nvPr userDrawn="1"/>
          </p:nvSpPr>
          <p:spPr bwMode="gray">
            <a:xfrm rot="-184806">
              <a:off x="1278" y="258"/>
              <a:ext cx="599" cy="60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1" name="Oval 155"/>
            <p:cNvSpPr>
              <a:spLocks noChangeArrowheads="1"/>
            </p:cNvSpPr>
            <p:nvPr userDrawn="1"/>
          </p:nvSpPr>
          <p:spPr bwMode="gray">
            <a:xfrm>
              <a:off x="4047" y="2205"/>
              <a:ext cx="1402" cy="1421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2" name="Oval 156"/>
            <p:cNvSpPr>
              <a:spLocks noChangeArrowheads="1"/>
            </p:cNvSpPr>
            <p:nvPr userDrawn="1"/>
          </p:nvSpPr>
          <p:spPr bwMode="gray">
            <a:xfrm>
              <a:off x="5553" y="3433"/>
              <a:ext cx="522" cy="527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0333" name="Group 157"/>
          <p:cNvGrpSpPr>
            <a:grpSpLocks/>
          </p:cNvGrpSpPr>
          <p:nvPr userDrawn="1"/>
        </p:nvGrpSpPr>
        <p:grpSpPr bwMode="auto">
          <a:xfrm>
            <a:off x="-141288" y="-581025"/>
            <a:ext cx="9771063" cy="6840538"/>
            <a:chOff x="-80" y="-349"/>
            <a:chExt cx="6155" cy="4309"/>
          </a:xfrm>
        </p:grpSpPr>
        <p:sp>
          <p:nvSpPr>
            <p:cNvPr id="50334" name="Freeform 158"/>
            <p:cNvSpPr>
              <a:spLocks/>
            </p:cNvSpPr>
            <p:nvPr userDrawn="1"/>
          </p:nvSpPr>
          <p:spPr bwMode="gray">
            <a:xfrm rot="710587">
              <a:off x="1318" y="1862"/>
              <a:ext cx="677" cy="686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224" y="236"/>
                </a:cxn>
                <a:cxn ang="0">
                  <a:pos x="314" y="0"/>
                </a:cxn>
                <a:cxn ang="0">
                  <a:pos x="582" y="368"/>
                </a:cxn>
                <a:cxn ang="0">
                  <a:pos x="320" y="380"/>
                </a:cxn>
                <a:cxn ang="0">
                  <a:pos x="221" y="581"/>
                </a:cxn>
                <a:cxn ang="0">
                  <a:pos x="0" y="281"/>
                </a:cxn>
              </a:cxnLst>
              <a:rect l="0" t="0" r="r" b="b"/>
              <a:pathLst>
                <a:path w="582" h="581">
                  <a:moveTo>
                    <a:pt x="0" y="281"/>
                  </a:moveTo>
                  <a:cubicBezTo>
                    <a:pt x="0" y="281"/>
                    <a:pt x="98" y="324"/>
                    <a:pt x="224" y="236"/>
                  </a:cubicBezTo>
                  <a:cubicBezTo>
                    <a:pt x="345" y="149"/>
                    <a:pt x="314" y="0"/>
                    <a:pt x="314" y="0"/>
                  </a:cubicBezTo>
                  <a:cubicBezTo>
                    <a:pt x="423" y="149"/>
                    <a:pt x="582" y="368"/>
                    <a:pt x="582" y="368"/>
                  </a:cubicBezTo>
                  <a:cubicBezTo>
                    <a:pt x="582" y="368"/>
                    <a:pt x="443" y="294"/>
                    <a:pt x="320" y="380"/>
                  </a:cubicBezTo>
                  <a:cubicBezTo>
                    <a:pt x="202" y="466"/>
                    <a:pt x="221" y="581"/>
                    <a:pt x="221" y="581"/>
                  </a:cubicBezTo>
                  <a:cubicBezTo>
                    <a:pt x="111" y="430"/>
                    <a:pt x="111" y="430"/>
                    <a:pt x="0" y="28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5" name="Freeform 159"/>
            <p:cNvSpPr>
              <a:spLocks/>
            </p:cNvSpPr>
            <p:nvPr userDrawn="1"/>
          </p:nvSpPr>
          <p:spPr bwMode="gray">
            <a:xfrm rot="-2445443">
              <a:off x="366" y="2312"/>
              <a:ext cx="321" cy="323"/>
            </a:xfrm>
            <a:custGeom>
              <a:avLst/>
              <a:gdLst/>
              <a:ahLst/>
              <a:cxnLst>
                <a:cxn ang="0">
                  <a:pos x="110" y="235"/>
                </a:cxn>
                <a:cxn ang="0">
                  <a:pos x="86" y="133"/>
                </a:cxn>
                <a:cxn ang="0">
                  <a:pos x="0" y="113"/>
                </a:cxn>
                <a:cxn ang="0">
                  <a:pos x="104" y="0"/>
                </a:cxn>
                <a:cxn ang="0">
                  <a:pos x="133" y="84"/>
                </a:cxn>
                <a:cxn ang="0">
                  <a:pos x="235" y="99"/>
                </a:cxn>
                <a:cxn ang="0">
                  <a:pos x="110" y="235"/>
                </a:cxn>
              </a:cxnLst>
              <a:rect l="0" t="0" r="r" b="b"/>
              <a:pathLst>
                <a:path w="235" h="235">
                  <a:moveTo>
                    <a:pt x="110" y="235"/>
                  </a:moveTo>
                  <a:cubicBezTo>
                    <a:pt x="110" y="235"/>
                    <a:pt x="133" y="175"/>
                    <a:pt x="86" y="133"/>
                  </a:cubicBezTo>
                  <a:cubicBezTo>
                    <a:pt x="49" y="96"/>
                    <a:pt x="0" y="113"/>
                    <a:pt x="0" y="113"/>
                  </a:cubicBezTo>
                  <a:cubicBezTo>
                    <a:pt x="52" y="57"/>
                    <a:pt x="104" y="0"/>
                    <a:pt x="104" y="0"/>
                  </a:cubicBezTo>
                  <a:cubicBezTo>
                    <a:pt x="104" y="0"/>
                    <a:pt x="91" y="48"/>
                    <a:pt x="133" y="84"/>
                  </a:cubicBezTo>
                  <a:cubicBezTo>
                    <a:pt x="182" y="124"/>
                    <a:pt x="235" y="99"/>
                    <a:pt x="235" y="99"/>
                  </a:cubicBezTo>
                  <a:cubicBezTo>
                    <a:pt x="183" y="156"/>
                    <a:pt x="161" y="179"/>
                    <a:pt x="110" y="23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6" name="Freeform 160"/>
            <p:cNvSpPr>
              <a:spLocks/>
            </p:cNvSpPr>
            <p:nvPr userDrawn="1"/>
          </p:nvSpPr>
          <p:spPr bwMode="gray">
            <a:xfrm rot="1060038">
              <a:off x="3817" y="897"/>
              <a:ext cx="737" cy="724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286" y="199"/>
                </a:cxn>
                <a:cxn ang="0">
                  <a:pos x="419" y="0"/>
                </a:cxn>
                <a:cxn ang="0">
                  <a:pos x="596" y="254"/>
                </a:cxn>
                <a:cxn ang="0">
                  <a:pos x="363" y="311"/>
                </a:cxn>
                <a:cxn ang="0">
                  <a:pos x="242" y="576"/>
                </a:cxn>
                <a:cxn ang="0">
                  <a:pos x="0" y="226"/>
                </a:cxn>
              </a:cxnLst>
              <a:rect l="0" t="0" r="r" b="b"/>
              <a:pathLst>
                <a:path w="596" h="576">
                  <a:moveTo>
                    <a:pt x="0" y="226"/>
                  </a:moveTo>
                  <a:cubicBezTo>
                    <a:pt x="0" y="226"/>
                    <a:pt x="154" y="288"/>
                    <a:pt x="286" y="199"/>
                  </a:cubicBezTo>
                  <a:cubicBezTo>
                    <a:pt x="418" y="113"/>
                    <a:pt x="419" y="0"/>
                    <a:pt x="419" y="0"/>
                  </a:cubicBezTo>
                  <a:cubicBezTo>
                    <a:pt x="507" y="127"/>
                    <a:pt x="596" y="254"/>
                    <a:pt x="596" y="254"/>
                  </a:cubicBezTo>
                  <a:cubicBezTo>
                    <a:pt x="596" y="254"/>
                    <a:pt x="511" y="206"/>
                    <a:pt x="363" y="311"/>
                  </a:cubicBezTo>
                  <a:cubicBezTo>
                    <a:pt x="224" y="408"/>
                    <a:pt x="242" y="576"/>
                    <a:pt x="242" y="576"/>
                  </a:cubicBezTo>
                  <a:cubicBezTo>
                    <a:pt x="154" y="448"/>
                    <a:pt x="88" y="352"/>
                    <a:pt x="0" y="22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7" name="Freeform 161"/>
            <p:cNvSpPr>
              <a:spLocks/>
            </p:cNvSpPr>
            <p:nvPr userDrawn="1"/>
          </p:nvSpPr>
          <p:spPr bwMode="gray">
            <a:xfrm>
              <a:off x="3532" y="1916"/>
              <a:ext cx="888" cy="1008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62" y="359"/>
                </a:cxn>
                <a:cxn ang="0">
                  <a:pos x="888" y="376"/>
                </a:cxn>
                <a:cxn ang="0">
                  <a:pos x="516" y="1008"/>
                </a:cxn>
                <a:cxn ang="0">
                  <a:pos x="392" y="652"/>
                </a:cxn>
                <a:cxn ang="0">
                  <a:pos x="0" y="688"/>
                </a:cxn>
                <a:cxn ang="0">
                  <a:pos x="450" y="0"/>
                </a:cxn>
              </a:cxnLst>
              <a:rect l="0" t="0" r="r" b="b"/>
              <a:pathLst>
                <a:path w="888" h="1008">
                  <a:moveTo>
                    <a:pt x="450" y="0"/>
                  </a:moveTo>
                  <a:cubicBezTo>
                    <a:pt x="450" y="0"/>
                    <a:pt x="382" y="207"/>
                    <a:pt x="562" y="359"/>
                  </a:cubicBezTo>
                  <a:cubicBezTo>
                    <a:pt x="735" y="489"/>
                    <a:pt x="888" y="376"/>
                    <a:pt x="888" y="376"/>
                  </a:cubicBezTo>
                  <a:cubicBezTo>
                    <a:pt x="708" y="695"/>
                    <a:pt x="516" y="1008"/>
                    <a:pt x="516" y="1008"/>
                  </a:cubicBezTo>
                  <a:cubicBezTo>
                    <a:pt x="516" y="1008"/>
                    <a:pt x="558" y="777"/>
                    <a:pt x="392" y="652"/>
                  </a:cubicBezTo>
                  <a:cubicBezTo>
                    <a:pt x="196" y="508"/>
                    <a:pt x="0" y="688"/>
                    <a:pt x="0" y="688"/>
                  </a:cubicBezTo>
                  <a:cubicBezTo>
                    <a:pt x="181" y="367"/>
                    <a:pt x="269" y="319"/>
                    <a:pt x="45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8" name="Freeform 162"/>
            <p:cNvSpPr>
              <a:spLocks/>
            </p:cNvSpPr>
            <p:nvPr userDrawn="1"/>
          </p:nvSpPr>
          <p:spPr bwMode="gray">
            <a:xfrm rot="611549">
              <a:off x="5163" y="3109"/>
              <a:ext cx="593" cy="592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40" y="180"/>
                </a:cxn>
                <a:cxn ang="0">
                  <a:pos x="398" y="182"/>
                </a:cxn>
                <a:cxn ang="0">
                  <a:pos x="297" y="392"/>
                </a:cxn>
                <a:cxn ang="0">
                  <a:pos x="195" y="271"/>
                </a:cxn>
                <a:cxn ang="0">
                  <a:pos x="0" y="298"/>
                </a:cxn>
                <a:cxn ang="0">
                  <a:pos x="140" y="0"/>
                </a:cxn>
              </a:cxnLst>
              <a:rect l="0" t="0" r="r" b="b"/>
              <a:pathLst>
                <a:path w="398" h="392">
                  <a:moveTo>
                    <a:pt x="140" y="0"/>
                  </a:moveTo>
                  <a:cubicBezTo>
                    <a:pt x="140" y="0"/>
                    <a:pt x="138" y="124"/>
                    <a:pt x="240" y="180"/>
                  </a:cubicBezTo>
                  <a:cubicBezTo>
                    <a:pt x="309" y="213"/>
                    <a:pt x="398" y="182"/>
                    <a:pt x="398" y="182"/>
                  </a:cubicBezTo>
                  <a:cubicBezTo>
                    <a:pt x="348" y="287"/>
                    <a:pt x="297" y="392"/>
                    <a:pt x="297" y="392"/>
                  </a:cubicBezTo>
                  <a:cubicBezTo>
                    <a:pt x="297" y="392"/>
                    <a:pt x="275" y="309"/>
                    <a:pt x="195" y="271"/>
                  </a:cubicBezTo>
                  <a:cubicBezTo>
                    <a:pt x="96" y="222"/>
                    <a:pt x="0" y="298"/>
                    <a:pt x="0" y="298"/>
                  </a:cubicBezTo>
                  <a:cubicBezTo>
                    <a:pt x="50" y="192"/>
                    <a:pt x="90" y="104"/>
                    <a:pt x="14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39" name="Oval 163"/>
            <p:cNvSpPr>
              <a:spLocks noChangeArrowheads="1"/>
            </p:cNvSpPr>
            <p:nvPr userDrawn="1"/>
          </p:nvSpPr>
          <p:spPr bwMode="gray">
            <a:xfrm>
              <a:off x="5063" y="1789"/>
              <a:ext cx="349" cy="340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0" name="Freeform 164"/>
            <p:cNvSpPr>
              <a:spLocks/>
            </p:cNvSpPr>
            <p:nvPr userDrawn="1"/>
          </p:nvSpPr>
          <p:spPr bwMode="gray">
            <a:xfrm rot="-573561">
              <a:off x="4951" y="2034"/>
              <a:ext cx="326" cy="33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16" y="102"/>
                </a:cxn>
                <a:cxn ang="0">
                  <a:pos x="136" y="0"/>
                </a:cxn>
                <a:cxn ang="0">
                  <a:pos x="265" y="96"/>
                </a:cxn>
                <a:cxn ang="0">
                  <a:pos x="173" y="145"/>
                </a:cxn>
                <a:cxn ang="0">
                  <a:pos x="162" y="264"/>
                </a:cxn>
                <a:cxn ang="0">
                  <a:pos x="0" y="142"/>
                </a:cxn>
              </a:cxnLst>
              <a:rect l="0" t="0" r="r" b="b"/>
              <a:pathLst>
                <a:path w="265" h="264">
                  <a:moveTo>
                    <a:pt x="0" y="142"/>
                  </a:moveTo>
                  <a:cubicBezTo>
                    <a:pt x="0" y="142"/>
                    <a:pt x="75" y="157"/>
                    <a:pt x="116" y="102"/>
                  </a:cubicBezTo>
                  <a:cubicBezTo>
                    <a:pt x="146" y="62"/>
                    <a:pt x="136" y="0"/>
                    <a:pt x="136" y="0"/>
                  </a:cubicBezTo>
                  <a:cubicBezTo>
                    <a:pt x="200" y="48"/>
                    <a:pt x="265" y="96"/>
                    <a:pt x="265" y="96"/>
                  </a:cubicBezTo>
                  <a:cubicBezTo>
                    <a:pt x="265" y="96"/>
                    <a:pt x="207" y="98"/>
                    <a:pt x="173" y="145"/>
                  </a:cubicBezTo>
                  <a:cubicBezTo>
                    <a:pt x="129" y="207"/>
                    <a:pt x="162" y="264"/>
                    <a:pt x="162" y="264"/>
                  </a:cubicBezTo>
                  <a:cubicBezTo>
                    <a:pt x="97" y="216"/>
                    <a:pt x="65" y="190"/>
                    <a:pt x="0" y="14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1" name="Freeform 165"/>
            <p:cNvSpPr>
              <a:spLocks/>
            </p:cNvSpPr>
            <p:nvPr userDrawn="1"/>
          </p:nvSpPr>
          <p:spPr bwMode="gray">
            <a:xfrm rot="2399412">
              <a:off x="1729" y="651"/>
              <a:ext cx="316" cy="3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4" y="64"/>
                </a:cxn>
                <a:cxn ang="0">
                  <a:pos x="438" y="0"/>
                </a:cxn>
                <a:cxn ang="0">
                  <a:pos x="438" y="227"/>
                </a:cxn>
                <a:cxn ang="0">
                  <a:pos x="223" y="164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438" h="227">
                  <a:moveTo>
                    <a:pt x="0" y="0"/>
                  </a:moveTo>
                  <a:cubicBezTo>
                    <a:pt x="0" y="0"/>
                    <a:pt x="92" y="62"/>
                    <a:pt x="224" y="64"/>
                  </a:cubicBezTo>
                  <a:cubicBezTo>
                    <a:pt x="338" y="64"/>
                    <a:pt x="438" y="0"/>
                    <a:pt x="438" y="0"/>
                  </a:cubicBezTo>
                  <a:cubicBezTo>
                    <a:pt x="438" y="113"/>
                    <a:pt x="438" y="227"/>
                    <a:pt x="438" y="227"/>
                  </a:cubicBezTo>
                  <a:cubicBezTo>
                    <a:pt x="438" y="227"/>
                    <a:pt x="355" y="164"/>
                    <a:pt x="223" y="164"/>
                  </a:cubicBezTo>
                  <a:cubicBezTo>
                    <a:pt x="89" y="164"/>
                    <a:pt x="0" y="227"/>
                    <a:pt x="0" y="227"/>
                  </a:cubicBezTo>
                  <a:cubicBezTo>
                    <a:pt x="0" y="113"/>
                    <a:pt x="0" y="11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2" name="Freeform 166"/>
            <p:cNvSpPr>
              <a:spLocks/>
            </p:cNvSpPr>
            <p:nvPr userDrawn="1"/>
          </p:nvSpPr>
          <p:spPr bwMode="gray">
            <a:xfrm rot="284671">
              <a:off x="929" y="208"/>
              <a:ext cx="437" cy="39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24"/>
                </a:cxn>
                <a:cxn ang="0">
                  <a:pos x="387" y="105"/>
                </a:cxn>
                <a:cxn ang="0">
                  <a:pos x="333" y="348"/>
                </a:cxn>
                <a:cxn ang="0">
                  <a:pos x="186" y="254"/>
                </a:cxn>
                <a:cxn ang="0">
                  <a:pos x="0" y="296"/>
                </a:cxn>
                <a:cxn ang="0">
                  <a:pos x="64" y="0"/>
                </a:cxn>
              </a:cxnLst>
              <a:rect l="0" t="0" r="r" b="b"/>
              <a:pathLst>
                <a:path w="387" h="348">
                  <a:moveTo>
                    <a:pt x="64" y="0"/>
                  </a:moveTo>
                  <a:cubicBezTo>
                    <a:pt x="64" y="0"/>
                    <a:pt x="88" y="92"/>
                    <a:pt x="214" y="124"/>
                  </a:cubicBezTo>
                  <a:cubicBezTo>
                    <a:pt x="326" y="150"/>
                    <a:pt x="387" y="105"/>
                    <a:pt x="387" y="105"/>
                  </a:cubicBezTo>
                  <a:cubicBezTo>
                    <a:pt x="360" y="226"/>
                    <a:pt x="333" y="348"/>
                    <a:pt x="333" y="348"/>
                  </a:cubicBezTo>
                  <a:cubicBezTo>
                    <a:pt x="333" y="348"/>
                    <a:pt x="305" y="278"/>
                    <a:pt x="186" y="254"/>
                  </a:cubicBezTo>
                  <a:cubicBezTo>
                    <a:pt x="62" y="224"/>
                    <a:pt x="0" y="296"/>
                    <a:pt x="0" y="296"/>
                  </a:cubicBezTo>
                  <a:cubicBezTo>
                    <a:pt x="27" y="174"/>
                    <a:pt x="38" y="121"/>
                    <a:pt x="64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3" name="Oval 167"/>
            <p:cNvSpPr>
              <a:spLocks noChangeArrowheads="1"/>
            </p:cNvSpPr>
            <p:nvPr userDrawn="1"/>
          </p:nvSpPr>
          <p:spPr bwMode="gray">
            <a:xfrm>
              <a:off x="1733" y="500"/>
              <a:ext cx="2280" cy="2317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4" name="Oval 168"/>
            <p:cNvSpPr>
              <a:spLocks noChangeArrowheads="1"/>
            </p:cNvSpPr>
            <p:nvPr userDrawn="1"/>
          </p:nvSpPr>
          <p:spPr bwMode="gray">
            <a:xfrm>
              <a:off x="4429" y="588"/>
              <a:ext cx="859" cy="874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5" name="Oval 169"/>
            <p:cNvSpPr>
              <a:spLocks noChangeArrowheads="1"/>
            </p:cNvSpPr>
            <p:nvPr userDrawn="1"/>
          </p:nvSpPr>
          <p:spPr bwMode="gray">
            <a:xfrm>
              <a:off x="612" y="2036"/>
              <a:ext cx="896" cy="909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6" name="Oval 170"/>
            <p:cNvSpPr>
              <a:spLocks noChangeArrowheads="1"/>
            </p:cNvSpPr>
            <p:nvPr userDrawn="1"/>
          </p:nvSpPr>
          <p:spPr bwMode="gray">
            <a:xfrm>
              <a:off x="76" y="2280"/>
              <a:ext cx="360" cy="365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7" name="Oval 171"/>
            <p:cNvSpPr>
              <a:spLocks noChangeArrowheads="1"/>
            </p:cNvSpPr>
            <p:nvPr userDrawn="1"/>
          </p:nvSpPr>
          <p:spPr bwMode="gray">
            <a:xfrm rot="-184806">
              <a:off x="-80" y="-349"/>
              <a:ext cx="1097" cy="1113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8" name="Oval 172"/>
            <p:cNvSpPr>
              <a:spLocks noChangeArrowheads="1"/>
            </p:cNvSpPr>
            <p:nvPr userDrawn="1"/>
          </p:nvSpPr>
          <p:spPr bwMode="gray">
            <a:xfrm rot="-184806">
              <a:off x="1278" y="258"/>
              <a:ext cx="599" cy="605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49" name="Oval 173"/>
            <p:cNvSpPr>
              <a:spLocks noChangeArrowheads="1"/>
            </p:cNvSpPr>
            <p:nvPr userDrawn="1"/>
          </p:nvSpPr>
          <p:spPr bwMode="gray">
            <a:xfrm>
              <a:off x="4047" y="2205"/>
              <a:ext cx="1402" cy="1421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50" name="Oval 174"/>
            <p:cNvSpPr>
              <a:spLocks noChangeArrowheads="1"/>
            </p:cNvSpPr>
            <p:nvPr userDrawn="1"/>
          </p:nvSpPr>
          <p:spPr bwMode="gray">
            <a:xfrm>
              <a:off x="5553" y="3433"/>
              <a:ext cx="522" cy="527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0351" name="Group 175"/>
          <p:cNvGrpSpPr>
            <a:grpSpLocks/>
          </p:cNvGrpSpPr>
          <p:nvPr userDrawn="1"/>
        </p:nvGrpSpPr>
        <p:grpSpPr bwMode="auto">
          <a:xfrm>
            <a:off x="7859715" y="2840038"/>
            <a:ext cx="731837" cy="912812"/>
            <a:chOff x="4951" y="1789"/>
            <a:chExt cx="461" cy="575"/>
          </a:xfrm>
        </p:grpSpPr>
        <p:sp>
          <p:nvSpPr>
            <p:cNvPr id="50352" name="Oval 176"/>
            <p:cNvSpPr>
              <a:spLocks noChangeArrowheads="1"/>
            </p:cNvSpPr>
            <p:nvPr userDrawn="1"/>
          </p:nvSpPr>
          <p:spPr bwMode="gray">
            <a:xfrm>
              <a:off x="5063" y="1789"/>
              <a:ext cx="349" cy="34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53" name="Freeform 177"/>
            <p:cNvSpPr>
              <a:spLocks/>
            </p:cNvSpPr>
            <p:nvPr userDrawn="1"/>
          </p:nvSpPr>
          <p:spPr bwMode="gray">
            <a:xfrm rot="-573561">
              <a:off x="4951" y="2034"/>
              <a:ext cx="326" cy="33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16" y="102"/>
                </a:cxn>
                <a:cxn ang="0">
                  <a:pos x="136" y="0"/>
                </a:cxn>
                <a:cxn ang="0">
                  <a:pos x="265" y="96"/>
                </a:cxn>
                <a:cxn ang="0">
                  <a:pos x="173" y="145"/>
                </a:cxn>
                <a:cxn ang="0">
                  <a:pos x="162" y="264"/>
                </a:cxn>
                <a:cxn ang="0">
                  <a:pos x="0" y="142"/>
                </a:cxn>
              </a:cxnLst>
              <a:rect l="0" t="0" r="r" b="b"/>
              <a:pathLst>
                <a:path w="265" h="264">
                  <a:moveTo>
                    <a:pt x="0" y="142"/>
                  </a:moveTo>
                  <a:cubicBezTo>
                    <a:pt x="0" y="142"/>
                    <a:pt x="75" y="157"/>
                    <a:pt x="116" y="102"/>
                  </a:cubicBezTo>
                  <a:cubicBezTo>
                    <a:pt x="146" y="62"/>
                    <a:pt x="136" y="0"/>
                    <a:pt x="136" y="0"/>
                  </a:cubicBezTo>
                  <a:cubicBezTo>
                    <a:pt x="200" y="48"/>
                    <a:pt x="265" y="96"/>
                    <a:pt x="265" y="96"/>
                  </a:cubicBezTo>
                  <a:cubicBezTo>
                    <a:pt x="265" y="96"/>
                    <a:pt x="207" y="98"/>
                    <a:pt x="173" y="145"/>
                  </a:cubicBezTo>
                  <a:cubicBezTo>
                    <a:pt x="129" y="207"/>
                    <a:pt x="162" y="264"/>
                    <a:pt x="162" y="264"/>
                  </a:cubicBezTo>
                  <a:cubicBezTo>
                    <a:pt x="97" y="216"/>
                    <a:pt x="65" y="190"/>
                    <a:pt x="0" y="14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354" name="Group 178"/>
            <p:cNvGrpSpPr>
              <a:grpSpLocks/>
            </p:cNvGrpSpPr>
            <p:nvPr userDrawn="1"/>
          </p:nvGrpSpPr>
          <p:grpSpPr bwMode="auto">
            <a:xfrm>
              <a:off x="5122" y="1840"/>
              <a:ext cx="230" cy="236"/>
              <a:chOff x="2067" y="604"/>
              <a:chExt cx="1834" cy="1926"/>
            </a:xfrm>
          </p:grpSpPr>
          <p:sp>
            <p:nvSpPr>
              <p:cNvPr id="50355" name="Oval 179"/>
              <p:cNvSpPr>
                <a:spLocks noChangeArrowheads="1"/>
              </p:cNvSpPr>
              <p:nvPr userDrawn="1"/>
            </p:nvSpPr>
            <p:spPr bwMode="gray">
              <a:xfrm>
                <a:off x="2083" y="691"/>
                <a:ext cx="1818" cy="18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56" name="Oval 180"/>
              <p:cNvSpPr>
                <a:spLocks noChangeArrowheads="1"/>
              </p:cNvSpPr>
              <p:nvPr userDrawn="1"/>
            </p:nvSpPr>
            <p:spPr bwMode="gray">
              <a:xfrm>
                <a:off x="2067" y="673"/>
                <a:ext cx="1816" cy="184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57" name="Oval 181"/>
              <p:cNvSpPr>
                <a:spLocks noChangeArrowheads="1"/>
              </p:cNvSpPr>
              <p:nvPr userDrawn="1"/>
            </p:nvSpPr>
            <p:spPr bwMode="gray">
              <a:xfrm>
                <a:off x="2067" y="673"/>
                <a:ext cx="1816" cy="184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58" name="Oval 182"/>
              <p:cNvSpPr>
                <a:spLocks noChangeArrowheads="1"/>
              </p:cNvSpPr>
              <p:nvPr userDrawn="1"/>
            </p:nvSpPr>
            <p:spPr bwMode="gray">
              <a:xfrm>
                <a:off x="2135" y="746"/>
                <a:ext cx="1677" cy="1698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50359" name="Group 183"/>
              <p:cNvGrpSpPr>
                <a:grpSpLocks/>
              </p:cNvGrpSpPr>
              <p:nvPr userDrawn="1"/>
            </p:nvGrpSpPr>
            <p:grpSpPr bwMode="auto">
              <a:xfrm>
                <a:off x="2072" y="604"/>
                <a:ext cx="1773" cy="1856"/>
                <a:chOff x="567" y="1525"/>
                <a:chExt cx="1356" cy="1401"/>
              </a:xfrm>
            </p:grpSpPr>
            <p:sp>
              <p:nvSpPr>
                <p:cNvPr id="50360" name="Oval 184"/>
                <p:cNvSpPr>
                  <a:spLocks noChangeArrowheads="1"/>
                </p:cNvSpPr>
                <p:nvPr/>
              </p:nvSpPr>
              <p:spPr bwMode="gray">
                <a:xfrm>
                  <a:off x="609" y="1622"/>
                  <a:ext cx="1294" cy="13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72941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pic>
              <p:nvPicPr>
                <p:cNvPr id="50361" name="Picture 185" descr="cir_lighteffect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18000" contrast="-12000"/>
                </a:blip>
                <a:srcRect/>
                <a:stretch>
                  <a:fillRect/>
                </a:stretch>
              </p:blipFill>
              <p:spPr bwMode="gray">
                <a:xfrm>
                  <a:off x="567" y="1525"/>
                  <a:ext cx="1356" cy="1186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50362" name="Group 186"/>
          <p:cNvGrpSpPr>
            <a:grpSpLocks/>
          </p:cNvGrpSpPr>
          <p:nvPr userDrawn="1"/>
        </p:nvGrpSpPr>
        <p:grpSpPr bwMode="auto">
          <a:xfrm>
            <a:off x="6059490" y="933450"/>
            <a:ext cx="2335212" cy="1639888"/>
            <a:chOff x="3817" y="588"/>
            <a:chExt cx="1471" cy="1033"/>
          </a:xfrm>
        </p:grpSpPr>
        <p:sp>
          <p:nvSpPr>
            <p:cNvPr id="50363" name="Freeform 187"/>
            <p:cNvSpPr>
              <a:spLocks/>
            </p:cNvSpPr>
            <p:nvPr userDrawn="1"/>
          </p:nvSpPr>
          <p:spPr bwMode="gray">
            <a:xfrm rot="1060038">
              <a:off x="3817" y="897"/>
              <a:ext cx="737" cy="724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286" y="199"/>
                </a:cxn>
                <a:cxn ang="0">
                  <a:pos x="419" y="0"/>
                </a:cxn>
                <a:cxn ang="0">
                  <a:pos x="596" y="254"/>
                </a:cxn>
                <a:cxn ang="0">
                  <a:pos x="363" y="311"/>
                </a:cxn>
                <a:cxn ang="0">
                  <a:pos x="242" y="576"/>
                </a:cxn>
                <a:cxn ang="0">
                  <a:pos x="0" y="226"/>
                </a:cxn>
              </a:cxnLst>
              <a:rect l="0" t="0" r="r" b="b"/>
              <a:pathLst>
                <a:path w="596" h="576">
                  <a:moveTo>
                    <a:pt x="0" y="226"/>
                  </a:moveTo>
                  <a:cubicBezTo>
                    <a:pt x="0" y="226"/>
                    <a:pt x="154" y="288"/>
                    <a:pt x="286" y="199"/>
                  </a:cubicBezTo>
                  <a:cubicBezTo>
                    <a:pt x="418" y="113"/>
                    <a:pt x="419" y="0"/>
                    <a:pt x="419" y="0"/>
                  </a:cubicBezTo>
                  <a:cubicBezTo>
                    <a:pt x="507" y="127"/>
                    <a:pt x="596" y="254"/>
                    <a:pt x="596" y="254"/>
                  </a:cubicBezTo>
                  <a:cubicBezTo>
                    <a:pt x="596" y="254"/>
                    <a:pt x="511" y="206"/>
                    <a:pt x="363" y="311"/>
                  </a:cubicBezTo>
                  <a:cubicBezTo>
                    <a:pt x="224" y="408"/>
                    <a:pt x="242" y="576"/>
                    <a:pt x="242" y="576"/>
                  </a:cubicBezTo>
                  <a:cubicBezTo>
                    <a:pt x="154" y="448"/>
                    <a:pt x="88" y="352"/>
                    <a:pt x="0" y="22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64" name="Oval 188"/>
            <p:cNvSpPr>
              <a:spLocks noChangeArrowheads="1"/>
            </p:cNvSpPr>
            <p:nvPr userDrawn="1"/>
          </p:nvSpPr>
          <p:spPr bwMode="gray">
            <a:xfrm>
              <a:off x="4429" y="588"/>
              <a:ext cx="859" cy="87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65" name="Oval 189"/>
            <p:cNvSpPr>
              <a:spLocks noChangeArrowheads="1"/>
            </p:cNvSpPr>
            <p:nvPr userDrawn="1"/>
          </p:nvSpPr>
          <p:spPr bwMode="gray">
            <a:xfrm>
              <a:off x="4529" y="691"/>
              <a:ext cx="664" cy="67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66" name="Oval 190"/>
            <p:cNvSpPr>
              <a:spLocks noChangeArrowheads="1"/>
            </p:cNvSpPr>
            <p:nvPr userDrawn="1"/>
          </p:nvSpPr>
          <p:spPr bwMode="gray">
            <a:xfrm>
              <a:off x="4523" y="684"/>
              <a:ext cx="663" cy="67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67" name="Oval 191"/>
            <p:cNvSpPr>
              <a:spLocks noChangeArrowheads="1"/>
            </p:cNvSpPr>
            <p:nvPr userDrawn="1"/>
          </p:nvSpPr>
          <p:spPr bwMode="gray">
            <a:xfrm>
              <a:off x="4523" y="684"/>
              <a:ext cx="663" cy="67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68" name="Oval 192"/>
            <p:cNvSpPr>
              <a:spLocks noChangeArrowheads="1"/>
            </p:cNvSpPr>
            <p:nvPr userDrawn="1"/>
          </p:nvSpPr>
          <p:spPr bwMode="gray">
            <a:xfrm>
              <a:off x="4548" y="711"/>
              <a:ext cx="612" cy="621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0369" name="Group 193"/>
          <p:cNvGrpSpPr>
            <a:grpSpLocks/>
          </p:cNvGrpSpPr>
          <p:nvPr userDrawn="1"/>
        </p:nvGrpSpPr>
        <p:grpSpPr bwMode="auto">
          <a:xfrm>
            <a:off x="120652" y="3619500"/>
            <a:ext cx="969963" cy="579438"/>
            <a:chOff x="76" y="2280"/>
            <a:chExt cx="611" cy="365"/>
          </a:xfrm>
        </p:grpSpPr>
        <p:sp>
          <p:nvSpPr>
            <p:cNvPr id="50370" name="Freeform 194"/>
            <p:cNvSpPr>
              <a:spLocks/>
            </p:cNvSpPr>
            <p:nvPr userDrawn="1"/>
          </p:nvSpPr>
          <p:spPr bwMode="gray">
            <a:xfrm rot="-2445443">
              <a:off x="366" y="2312"/>
              <a:ext cx="321" cy="323"/>
            </a:xfrm>
            <a:custGeom>
              <a:avLst/>
              <a:gdLst/>
              <a:ahLst/>
              <a:cxnLst>
                <a:cxn ang="0">
                  <a:pos x="110" y="235"/>
                </a:cxn>
                <a:cxn ang="0">
                  <a:pos x="86" y="133"/>
                </a:cxn>
                <a:cxn ang="0">
                  <a:pos x="0" y="113"/>
                </a:cxn>
                <a:cxn ang="0">
                  <a:pos x="104" y="0"/>
                </a:cxn>
                <a:cxn ang="0">
                  <a:pos x="133" y="84"/>
                </a:cxn>
                <a:cxn ang="0">
                  <a:pos x="235" y="99"/>
                </a:cxn>
                <a:cxn ang="0">
                  <a:pos x="110" y="235"/>
                </a:cxn>
              </a:cxnLst>
              <a:rect l="0" t="0" r="r" b="b"/>
              <a:pathLst>
                <a:path w="235" h="235">
                  <a:moveTo>
                    <a:pt x="110" y="235"/>
                  </a:moveTo>
                  <a:cubicBezTo>
                    <a:pt x="110" y="235"/>
                    <a:pt x="133" y="175"/>
                    <a:pt x="86" y="133"/>
                  </a:cubicBezTo>
                  <a:cubicBezTo>
                    <a:pt x="49" y="96"/>
                    <a:pt x="0" y="113"/>
                    <a:pt x="0" y="113"/>
                  </a:cubicBezTo>
                  <a:cubicBezTo>
                    <a:pt x="52" y="57"/>
                    <a:pt x="104" y="0"/>
                    <a:pt x="104" y="0"/>
                  </a:cubicBezTo>
                  <a:cubicBezTo>
                    <a:pt x="104" y="0"/>
                    <a:pt x="91" y="48"/>
                    <a:pt x="133" y="84"/>
                  </a:cubicBezTo>
                  <a:cubicBezTo>
                    <a:pt x="182" y="124"/>
                    <a:pt x="235" y="99"/>
                    <a:pt x="235" y="99"/>
                  </a:cubicBezTo>
                  <a:cubicBezTo>
                    <a:pt x="183" y="156"/>
                    <a:pt x="161" y="179"/>
                    <a:pt x="110" y="23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71" name="Oval 195"/>
            <p:cNvSpPr>
              <a:spLocks noChangeArrowheads="1"/>
            </p:cNvSpPr>
            <p:nvPr userDrawn="1"/>
          </p:nvSpPr>
          <p:spPr bwMode="gray">
            <a:xfrm>
              <a:off x="76" y="2280"/>
              <a:ext cx="360" cy="36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372" name="Group 196"/>
            <p:cNvGrpSpPr>
              <a:grpSpLocks/>
            </p:cNvGrpSpPr>
            <p:nvPr userDrawn="1"/>
          </p:nvGrpSpPr>
          <p:grpSpPr bwMode="auto">
            <a:xfrm>
              <a:off x="133" y="2338"/>
              <a:ext cx="246" cy="248"/>
              <a:chOff x="2612" y="1074"/>
              <a:chExt cx="1235" cy="1251"/>
            </a:xfrm>
          </p:grpSpPr>
          <p:sp>
            <p:nvSpPr>
              <p:cNvPr id="50373" name="Oval 197"/>
              <p:cNvSpPr>
                <a:spLocks noChangeArrowheads="1"/>
              </p:cNvSpPr>
              <p:nvPr/>
            </p:nvSpPr>
            <p:spPr bwMode="gray">
              <a:xfrm>
                <a:off x="2623" y="1086"/>
                <a:ext cx="1224" cy="12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74" name="Oval 198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75" name="Oval 199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76" name="Oval 200"/>
              <p:cNvSpPr>
                <a:spLocks noChangeArrowheads="1"/>
              </p:cNvSpPr>
              <p:nvPr/>
            </p:nvSpPr>
            <p:spPr bwMode="gray">
              <a:xfrm>
                <a:off x="2658" y="1123"/>
                <a:ext cx="1129" cy="114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50377" name="Group 201"/>
          <p:cNvGrpSpPr>
            <a:grpSpLocks/>
          </p:cNvGrpSpPr>
          <p:nvPr userDrawn="1"/>
        </p:nvGrpSpPr>
        <p:grpSpPr bwMode="auto">
          <a:xfrm>
            <a:off x="-127000" y="-554038"/>
            <a:ext cx="2295525" cy="1766888"/>
            <a:chOff x="-80" y="-349"/>
            <a:chExt cx="1446" cy="1113"/>
          </a:xfrm>
        </p:grpSpPr>
        <p:sp>
          <p:nvSpPr>
            <p:cNvPr id="50378" name="Freeform 202"/>
            <p:cNvSpPr>
              <a:spLocks/>
            </p:cNvSpPr>
            <p:nvPr userDrawn="1"/>
          </p:nvSpPr>
          <p:spPr bwMode="gray">
            <a:xfrm rot="284671">
              <a:off x="929" y="208"/>
              <a:ext cx="437" cy="39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24"/>
                </a:cxn>
                <a:cxn ang="0">
                  <a:pos x="387" y="105"/>
                </a:cxn>
                <a:cxn ang="0">
                  <a:pos x="333" y="348"/>
                </a:cxn>
                <a:cxn ang="0">
                  <a:pos x="186" y="254"/>
                </a:cxn>
                <a:cxn ang="0">
                  <a:pos x="0" y="296"/>
                </a:cxn>
                <a:cxn ang="0">
                  <a:pos x="64" y="0"/>
                </a:cxn>
              </a:cxnLst>
              <a:rect l="0" t="0" r="r" b="b"/>
              <a:pathLst>
                <a:path w="387" h="348">
                  <a:moveTo>
                    <a:pt x="64" y="0"/>
                  </a:moveTo>
                  <a:cubicBezTo>
                    <a:pt x="64" y="0"/>
                    <a:pt x="88" y="92"/>
                    <a:pt x="214" y="124"/>
                  </a:cubicBezTo>
                  <a:cubicBezTo>
                    <a:pt x="326" y="150"/>
                    <a:pt x="387" y="105"/>
                    <a:pt x="387" y="105"/>
                  </a:cubicBezTo>
                  <a:cubicBezTo>
                    <a:pt x="360" y="226"/>
                    <a:pt x="333" y="348"/>
                    <a:pt x="333" y="348"/>
                  </a:cubicBezTo>
                  <a:cubicBezTo>
                    <a:pt x="333" y="348"/>
                    <a:pt x="305" y="278"/>
                    <a:pt x="186" y="254"/>
                  </a:cubicBezTo>
                  <a:cubicBezTo>
                    <a:pt x="62" y="224"/>
                    <a:pt x="0" y="296"/>
                    <a:pt x="0" y="296"/>
                  </a:cubicBezTo>
                  <a:cubicBezTo>
                    <a:pt x="27" y="174"/>
                    <a:pt x="38" y="121"/>
                    <a:pt x="64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79" name="Oval 203"/>
            <p:cNvSpPr>
              <a:spLocks noChangeArrowheads="1"/>
            </p:cNvSpPr>
            <p:nvPr userDrawn="1"/>
          </p:nvSpPr>
          <p:spPr bwMode="gray">
            <a:xfrm rot="-184806">
              <a:off x="-80" y="-349"/>
              <a:ext cx="1097" cy="111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380" name="Group 204"/>
            <p:cNvGrpSpPr>
              <a:grpSpLocks/>
            </p:cNvGrpSpPr>
            <p:nvPr userDrawn="1"/>
          </p:nvGrpSpPr>
          <p:grpSpPr bwMode="auto">
            <a:xfrm rot="-184806">
              <a:off x="26" y="-239"/>
              <a:ext cx="882" cy="892"/>
              <a:chOff x="2612" y="1074"/>
              <a:chExt cx="1235" cy="1251"/>
            </a:xfrm>
          </p:grpSpPr>
          <p:sp>
            <p:nvSpPr>
              <p:cNvPr id="50381" name="Oval 205"/>
              <p:cNvSpPr>
                <a:spLocks noChangeArrowheads="1"/>
              </p:cNvSpPr>
              <p:nvPr/>
            </p:nvSpPr>
            <p:spPr bwMode="gray">
              <a:xfrm>
                <a:off x="2623" y="1086"/>
                <a:ext cx="1224" cy="12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82" name="Oval 206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83" name="Oval 207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84" name="Oval 208"/>
              <p:cNvSpPr>
                <a:spLocks noChangeArrowheads="1"/>
              </p:cNvSpPr>
              <p:nvPr/>
            </p:nvSpPr>
            <p:spPr bwMode="gray">
              <a:xfrm>
                <a:off x="2658" y="1123"/>
                <a:ext cx="1129" cy="114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50385" name="Group 209"/>
          <p:cNvGrpSpPr>
            <a:grpSpLocks/>
          </p:cNvGrpSpPr>
          <p:nvPr userDrawn="1"/>
        </p:nvGrpSpPr>
        <p:grpSpPr bwMode="auto">
          <a:xfrm>
            <a:off x="8196263" y="4935538"/>
            <a:ext cx="1447800" cy="1350962"/>
            <a:chOff x="5163" y="3109"/>
            <a:chExt cx="912" cy="851"/>
          </a:xfrm>
        </p:grpSpPr>
        <p:sp>
          <p:nvSpPr>
            <p:cNvPr id="50386" name="Freeform 210"/>
            <p:cNvSpPr>
              <a:spLocks/>
            </p:cNvSpPr>
            <p:nvPr userDrawn="1"/>
          </p:nvSpPr>
          <p:spPr bwMode="gray">
            <a:xfrm rot="611549">
              <a:off x="5163" y="3109"/>
              <a:ext cx="593" cy="592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40" y="180"/>
                </a:cxn>
                <a:cxn ang="0">
                  <a:pos x="398" y="182"/>
                </a:cxn>
                <a:cxn ang="0">
                  <a:pos x="297" y="392"/>
                </a:cxn>
                <a:cxn ang="0">
                  <a:pos x="195" y="271"/>
                </a:cxn>
                <a:cxn ang="0">
                  <a:pos x="0" y="298"/>
                </a:cxn>
                <a:cxn ang="0">
                  <a:pos x="140" y="0"/>
                </a:cxn>
              </a:cxnLst>
              <a:rect l="0" t="0" r="r" b="b"/>
              <a:pathLst>
                <a:path w="398" h="392">
                  <a:moveTo>
                    <a:pt x="140" y="0"/>
                  </a:moveTo>
                  <a:cubicBezTo>
                    <a:pt x="140" y="0"/>
                    <a:pt x="138" y="124"/>
                    <a:pt x="240" y="180"/>
                  </a:cubicBezTo>
                  <a:cubicBezTo>
                    <a:pt x="309" y="213"/>
                    <a:pt x="398" y="182"/>
                    <a:pt x="398" y="182"/>
                  </a:cubicBezTo>
                  <a:cubicBezTo>
                    <a:pt x="348" y="287"/>
                    <a:pt x="297" y="392"/>
                    <a:pt x="297" y="392"/>
                  </a:cubicBezTo>
                  <a:cubicBezTo>
                    <a:pt x="297" y="392"/>
                    <a:pt x="275" y="309"/>
                    <a:pt x="195" y="271"/>
                  </a:cubicBezTo>
                  <a:cubicBezTo>
                    <a:pt x="96" y="222"/>
                    <a:pt x="0" y="298"/>
                    <a:pt x="0" y="298"/>
                  </a:cubicBezTo>
                  <a:cubicBezTo>
                    <a:pt x="50" y="192"/>
                    <a:pt x="90" y="104"/>
                    <a:pt x="140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387" name="Oval 211"/>
            <p:cNvSpPr>
              <a:spLocks noChangeArrowheads="1"/>
            </p:cNvSpPr>
            <p:nvPr userDrawn="1"/>
          </p:nvSpPr>
          <p:spPr bwMode="gray">
            <a:xfrm>
              <a:off x="5553" y="3433"/>
              <a:ext cx="522" cy="5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388" name="Group 212"/>
            <p:cNvGrpSpPr>
              <a:grpSpLocks/>
            </p:cNvGrpSpPr>
            <p:nvPr userDrawn="1"/>
          </p:nvGrpSpPr>
          <p:grpSpPr bwMode="auto">
            <a:xfrm>
              <a:off x="5627" y="3507"/>
              <a:ext cx="374" cy="380"/>
              <a:chOff x="2612" y="1074"/>
              <a:chExt cx="1235" cy="1251"/>
            </a:xfrm>
          </p:grpSpPr>
          <p:sp>
            <p:nvSpPr>
              <p:cNvPr id="50389" name="Oval 213"/>
              <p:cNvSpPr>
                <a:spLocks noChangeArrowheads="1"/>
              </p:cNvSpPr>
              <p:nvPr/>
            </p:nvSpPr>
            <p:spPr bwMode="gray">
              <a:xfrm>
                <a:off x="2623" y="1086"/>
                <a:ext cx="1224" cy="12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90" name="Oval 214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91" name="Oval 215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92" name="Oval 216"/>
              <p:cNvSpPr>
                <a:spLocks noChangeArrowheads="1"/>
              </p:cNvSpPr>
              <p:nvPr/>
            </p:nvSpPr>
            <p:spPr bwMode="gray">
              <a:xfrm>
                <a:off x="2658" y="1123"/>
                <a:ext cx="1129" cy="114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0393" name="Rectangle 217"/>
          <p:cNvSpPr>
            <a:spLocks noGrp="1" noChangeArrowheads="1"/>
          </p:cNvSpPr>
          <p:nvPr>
            <p:ph type="ctrTitle"/>
          </p:nvPr>
        </p:nvSpPr>
        <p:spPr>
          <a:xfrm>
            <a:off x="457200" y="4711702"/>
            <a:ext cx="7772400" cy="1470025"/>
          </a:xfrm>
          <a:ln algn="ctr"/>
        </p:spPr>
        <p:txBody>
          <a:bodyPr anchor="b"/>
          <a:lstStyle>
            <a:lvl1pPr eaLnBrk="1" hangingPunct="1">
              <a:defRPr sz="4400" smtClean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50394" name="Rectangle 21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134100"/>
            <a:ext cx="6400800" cy="496888"/>
          </a:xfrm>
          <a:ln algn="ctr"/>
        </p:spPr>
        <p:txBody>
          <a:bodyPr/>
          <a:lstStyle>
            <a:lvl1pPr marL="0" indent="0" eaLnBrk="1" hangingPunct="1"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 smtClean="0"/>
          </a:p>
        </p:txBody>
      </p:sp>
      <p:sp>
        <p:nvSpPr>
          <p:cNvPr id="50395" name="Rectangle 219"/>
          <p:cNvSpPr>
            <a:spLocks noGrp="1" noChangeArrowheads="1"/>
          </p:cNvSpPr>
          <p:nvPr>
            <p:ph type="dt" sz="half" idx="2"/>
          </p:nvPr>
        </p:nvSpPr>
        <p:spPr>
          <a:xfrm>
            <a:off x="5257800" y="6491288"/>
            <a:ext cx="2133600" cy="230187"/>
          </a:xfrm>
        </p:spPr>
        <p:txBody>
          <a:bodyPr/>
          <a:lstStyle>
            <a:lvl1pPr>
              <a:defRPr sz="1400"/>
            </a:lvl1pPr>
          </a:lstStyle>
          <a:p>
            <a:fld id="{C2DBA389-DFBF-40C4-90B9-EC8D0572EB3D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50396" name="Rectangle 220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152400"/>
            <a:ext cx="2895600" cy="230188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50397" name="Rectangle 2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491288"/>
            <a:ext cx="1066800" cy="230187"/>
          </a:xfrm>
        </p:spPr>
        <p:txBody>
          <a:bodyPr/>
          <a:lstStyle>
            <a:lvl1pPr>
              <a:defRPr sz="1400"/>
            </a:lvl1pPr>
          </a:lstStyle>
          <a:p>
            <a:fld id="{6162B617-6BF6-4549-9B6E-753A704AEC7E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50398" name="Group 222"/>
          <p:cNvGrpSpPr>
            <a:grpSpLocks/>
          </p:cNvGrpSpPr>
          <p:nvPr userDrawn="1"/>
        </p:nvGrpSpPr>
        <p:grpSpPr bwMode="auto">
          <a:xfrm>
            <a:off x="971553" y="2955927"/>
            <a:ext cx="2195513" cy="1719263"/>
            <a:chOff x="612" y="1862"/>
            <a:chExt cx="1383" cy="1083"/>
          </a:xfrm>
        </p:grpSpPr>
        <p:sp>
          <p:nvSpPr>
            <p:cNvPr id="50399" name="Freeform 223"/>
            <p:cNvSpPr>
              <a:spLocks/>
            </p:cNvSpPr>
            <p:nvPr userDrawn="1"/>
          </p:nvSpPr>
          <p:spPr bwMode="gray">
            <a:xfrm rot="710587">
              <a:off x="1318" y="1862"/>
              <a:ext cx="677" cy="686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224" y="236"/>
                </a:cxn>
                <a:cxn ang="0">
                  <a:pos x="314" y="0"/>
                </a:cxn>
                <a:cxn ang="0">
                  <a:pos x="582" y="368"/>
                </a:cxn>
                <a:cxn ang="0">
                  <a:pos x="320" y="380"/>
                </a:cxn>
                <a:cxn ang="0">
                  <a:pos x="221" y="581"/>
                </a:cxn>
                <a:cxn ang="0">
                  <a:pos x="0" y="281"/>
                </a:cxn>
              </a:cxnLst>
              <a:rect l="0" t="0" r="r" b="b"/>
              <a:pathLst>
                <a:path w="582" h="581">
                  <a:moveTo>
                    <a:pt x="0" y="281"/>
                  </a:moveTo>
                  <a:cubicBezTo>
                    <a:pt x="0" y="281"/>
                    <a:pt x="98" y="324"/>
                    <a:pt x="224" y="236"/>
                  </a:cubicBezTo>
                  <a:cubicBezTo>
                    <a:pt x="345" y="149"/>
                    <a:pt x="314" y="0"/>
                    <a:pt x="314" y="0"/>
                  </a:cubicBezTo>
                  <a:cubicBezTo>
                    <a:pt x="423" y="149"/>
                    <a:pt x="582" y="368"/>
                    <a:pt x="582" y="368"/>
                  </a:cubicBezTo>
                  <a:cubicBezTo>
                    <a:pt x="582" y="368"/>
                    <a:pt x="443" y="294"/>
                    <a:pt x="320" y="380"/>
                  </a:cubicBezTo>
                  <a:cubicBezTo>
                    <a:pt x="202" y="466"/>
                    <a:pt x="221" y="581"/>
                    <a:pt x="221" y="581"/>
                  </a:cubicBezTo>
                  <a:cubicBezTo>
                    <a:pt x="111" y="430"/>
                    <a:pt x="111" y="430"/>
                    <a:pt x="0" y="28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00" name="Oval 224"/>
            <p:cNvSpPr>
              <a:spLocks noChangeArrowheads="1"/>
            </p:cNvSpPr>
            <p:nvPr userDrawn="1"/>
          </p:nvSpPr>
          <p:spPr bwMode="gray">
            <a:xfrm>
              <a:off x="612" y="2036"/>
              <a:ext cx="896" cy="9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401" name="Group 225"/>
            <p:cNvGrpSpPr>
              <a:grpSpLocks/>
            </p:cNvGrpSpPr>
            <p:nvPr userDrawn="1"/>
          </p:nvGrpSpPr>
          <p:grpSpPr bwMode="auto">
            <a:xfrm>
              <a:off x="698" y="2096"/>
              <a:ext cx="724" cy="766"/>
              <a:chOff x="700" y="2072"/>
              <a:chExt cx="724" cy="766"/>
            </a:xfrm>
          </p:grpSpPr>
          <p:grpSp>
            <p:nvGrpSpPr>
              <p:cNvPr id="50402" name="Group 226"/>
              <p:cNvGrpSpPr>
                <a:grpSpLocks/>
              </p:cNvGrpSpPr>
              <p:nvPr userDrawn="1"/>
            </p:nvGrpSpPr>
            <p:grpSpPr bwMode="auto">
              <a:xfrm>
                <a:off x="700" y="2072"/>
                <a:ext cx="724" cy="766"/>
                <a:chOff x="1024" y="1985"/>
                <a:chExt cx="620" cy="656"/>
              </a:xfrm>
            </p:grpSpPr>
            <p:grpSp>
              <p:nvGrpSpPr>
                <p:cNvPr id="50403" name="Group 227"/>
                <p:cNvGrpSpPr>
                  <a:grpSpLocks/>
                </p:cNvGrpSpPr>
                <p:nvPr userDrawn="1"/>
              </p:nvGrpSpPr>
              <p:grpSpPr bwMode="auto">
                <a:xfrm>
                  <a:off x="1024" y="2015"/>
                  <a:ext cx="620" cy="626"/>
                  <a:chOff x="2929" y="0"/>
                  <a:chExt cx="1094" cy="1092"/>
                </a:xfrm>
              </p:grpSpPr>
              <p:sp>
                <p:nvSpPr>
                  <p:cNvPr id="50404" name="Oval 228"/>
                  <p:cNvSpPr>
                    <a:spLocks noChangeArrowheads="1"/>
                  </p:cNvSpPr>
                  <p:nvPr/>
                </p:nvSpPr>
                <p:spPr bwMode="gray">
                  <a:xfrm>
                    <a:off x="2929" y="0"/>
                    <a:ext cx="1094" cy="10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0"/>
                          <a:invGamma/>
                        </a:scheme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0405" name="Oval 229"/>
                  <p:cNvSpPr>
                    <a:spLocks noChangeArrowheads="1"/>
                  </p:cNvSpPr>
                  <p:nvPr/>
                </p:nvSpPr>
                <p:spPr bwMode="gray">
                  <a:xfrm>
                    <a:off x="2929" y="0"/>
                    <a:ext cx="1094" cy="10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0406" name="Oval 230"/>
                  <p:cNvSpPr>
                    <a:spLocks noChangeArrowheads="1"/>
                  </p:cNvSpPr>
                  <p:nvPr/>
                </p:nvSpPr>
                <p:spPr bwMode="gray">
                  <a:xfrm>
                    <a:off x="2971" y="42"/>
                    <a:ext cx="1010" cy="10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50407" name="Group 231"/>
                <p:cNvGrpSpPr>
                  <a:grpSpLocks/>
                </p:cNvGrpSpPr>
                <p:nvPr userDrawn="1"/>
              </p:nvGrpSpPr>
              <p:grpSpPr bwMode="auto">
                <a:xfrm>
                  <a:off x="1024" y="1985"/>
                  <a:ext cx="612" cy="644"/>
                  <a:chOff x="567" y="1525"/>
                  <a:chExt cx="1356" cy="1401"/>
                </a:xfrm>
              </p:grpSpPr>
              <p:sp>
                <p:nvSpPr>
                  <p:cNvPr id="50408" name="Oval 232"/>
                  <p:cNvSpPr>
                    <a:spLocks noChangeArrowheads="1"/>
                  </p:cNvSpPr>
                  <p:nvPr/>
                </p:nvSpPr>
                <p:spPr bwMode="gray">
                  <a:xfrm>
                    <a:off x="609" y="1622"/>
                    <a:ext cx="1294" cy="13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72941"/>
                          <a:invGamma/>
                        </a:schemeClr>
                      </a:gs>
                    </a:gsLst>
                    <a:lin ang="54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pic>
                <p:nvPicPr>
                  <p:cNvPr id="50409" name="Picture 233" descr="cir_lighteffect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bright="18000" contrast="-12000"/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567" y="1525"/>
                    <a:ext cx="1356" cy="1186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0410" name="Picture 234" descr="6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715" y="2544"/>
                <a:ext cx="682" cy="28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0411" name="Group 235"/>
          <p:cNvGrpSpPr>
            <a:grpSpLocks/>
          </p:cNvGrpSpPr>
          <p:nvPr userDrawn="1"/>
        </p:nvGrpSpPr>
        <p:grpSpPr bwMode="auto">
          <a:xfrm>
            <a:off x="2028827" y="409577"/>
            <a:ext cx="1217613" cy="1173163"/>
            <a:chOff x="1278" y="258"/>
            <a:chExt cx="767" cy="739"/>
          </a:xfrm>
        </p:grpSpPr>
        <p:sp>
          <p:nvSpPr>
            <p:cNvPr id="50412" name="Freeform 236"/>
            <p:cNvSpPr>
              <a:spLocks/>
            </p:cNvSpPr>
            <p:nvPr userDrawn="1"/>
          </p:nvSpPr>
          <p:spPr bwMode="gray">
            <a:xfrm rot="2399412">
              <a:off x="1729" y="651"/>
              <a:ext cx="316" cy="3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4" y="64"/>
                </a:cxn>
                <a:cxn ang="0">
                  <a:pos x="438" y="0"/>
                </a:cxn>
                <a:cxn ang="0">
                  <a:pos x="438" y="227"/>
                </a:cxn>
                <a:cxn ang="0">
                  <a:pos x="223" y="164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438" h="227">
                  <a:moveTo>
                    <a:pt x="0" y="0"/>
                  </a:moveTo>
                  <a:cubicBezTo>
                    <a:pt x="0" y="0"/>
                    <a:pt x="92" y="62"/>
                    <a:pt x="224" y="64"/>
                  </a:cubicBezTo>
                  <a:cubicBezTo>
                    <a:pt x="338" y="64"/>
                    <a:pt x="438" y="0"/>
                    <a:pt x="438" y="0"/>
                  </a:cubicBezTo>
                  <a:cubicBezTo>
                    <a:pt x="438" y="113"/>
                    <a:pt x="438" y="227"/>
                    <a:pt x="438" y="227"/>
                  </a:cubicBezTo>
                  <a:cubicBezTo>
                    <a:pt x="438" y="227"/>
                    <a:pt x="355" y="164"/>
                    <a:pt x="223" y="164"/>
                  </a:cubicBezTo>
                  <a:cubicBezTo>
                    <a:pt x="89" y="164"/>
                    <a:pt x="0" y="227"/>
                    <a:pt x="0" y="227"/>
                  </a:cubicBezTo>
                  <a:cubicBezTo>
                    <a:pt x="0" y="113"/>
                    <a:pt x="0" y="113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13" name="Oval 237"/>
            <p:cNvSpPr>
              <a:spLocks noChangeArrowheads="1"/>
            </p:cNvSpPr>
            <p:nvPr userDrawn="1"/>
          </p:nvSpPr>
          <p:spPr bwMode="gray">
            <a:xfrm rot="-184806">
              <a:off x="1278" y="258"/>
              <a:ext cx="599" cy="60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414" name="Group 238"/>
            <p:cNvGrpSpPr>
              <a:grpSpLocks/>
            </p:cNvGrpSpPr>
            <p:nvPr userDrawn="1"/>
          </p:nvGrpSpPr>
          <p:grpSpPr bwMode="auto">
            <a:xfrm>
              <a:off x="1349" y="320"/>
              <a:ext cx="454" cy="462"/>
              <a:chOff x="1349" y="302"/>
              <a:chExt cx="454" cy="462"/>
            </a:xfrm>
          </p:grpSpPr>
          <p:grpSp>
            <p:nvGrpSpPr>
              <p:cNvPr id="50415" name="Group 239"/>
              <p:cNvGrpSpPr>
                <a:grpSpLocks/>
              </p:cNvGrpSpPr>
              <p:nvPr userDrawn="1"/>
            </p:nvGrpSpPr>
            <p:grpSpPr bwMode="auto">
              <a:xfrm rot="-184806">
                <a:off x="1349" y="302"/>
                <a:ext cx="454" cy="462"/>
                <a:chOff x="2067" y="604"/>
                <a:chExt cx="1834" cy="1926"/>
              </a:xfrm>
            </p:grpSpPr>
            <p:sp>
              <p:nvSpPr>
                <p:cNvPr id="50416" name="Oval 240"/>
                <p:cNvSpPr>
                  <a:spLocks noChangeArrowheads="1"/>
                </p:cNvSpPr>
                <p:nvPr userDrawn="1"/>
              </p:nvSpPr>
              <p:spPr bwMode="gray">
                <a:xfrm>
                  <a:off x="2083" y="691"/>
                  <a:ext cx="1818" cy="183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0417" name="Oval 241"/>
                <p:cNvSpPr>
                  <a:spLocks noChangeArrowheads="1"/>
                </p:cNvSpPr>
                <p:nvPr userDrawn="1"/>
              </p:nvSpPr>
              <p:spPr bwMode="gray">
                <a:xfrm>
                  <a:off x="2067" y="673"/>
                  <a:ext cx="1816" cy="18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0418" name="Oval 242"/>
                <p:cNvSpPr>
                  <a:spLocks noChangeArrowheads="1"/>
                </p:cNvSpPr>
                <p:nvPr userDrawn="1"/>
              </p:nvSpPr>
              <p:spPr bwMode="gray">
                <a:xfrm>
                  <a:off x="2067" y="673"/>
                  <a:ext cx="1816" cy="18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0419" name="Oval 243"/>
                <p:cNvSpPr>
                  <a:spLocks noChangeArrowheads="1"/>
                </p:cNvSpPr>
                <p:nvPr userDrawn="1"/>
              </p:nvSpPr>
              <p:spPr bwMode="gray">
                <a:xfrm>
                  <a:off x="2135" y="746"/>
                  <a:ext cx="1677" cy="169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50420" name="Group 244"/>
                <p:cNvGrpSpPr>
                  <a:grpSpLocks/>
                </p:cNvGrpSpPr>
                <p:nvPr userDrawn="1"/>
              </p:nvGrpSpPr>
              <p:grpSpPr bwMode="auto">
                <a:xfrm>
                  <a:off x="2072" y="604"/>
                  <a:ext cx="1773" cy="1856"/>
                  <a:chOff x="567" y="1525"/>
                  <a:chExt cx="1356" cy="1401"/>
                </a:xfrm>
              </p:grpSpPr>
              <p:sp>
                <p:nvSpPr>
                  <p:cNvPr id="50421" name="Oval 245"/>
                  <p:cNvSpPr>
                    <a:spLocks noChangeArrowheads="1"/>
                  </p:cNvSpPr>
                  <p:nvPr/>
                </p:nvSpPr>
                <p:spPr bwMode="gray">
                  <a:xfrm>
                    <a:off x="609" y="1622"/>
                    <a:ext cx="1294" cy="13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72941"/>
                          <a:invGamma/>
                        </a:schemeClr>
                      </a:gs>
                    </a:gsLst>
                    <a:lin ang="54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pic>
                <p:nvPicPr>
                  <p:cNvPr id="50422" name="Picture 246" descr="cir_lighteffect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bright="18000" contrast="-12000"/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567" y="1525"/>
                    <a:ext cx="1356" cy="1186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0423" name="Picture 247" descr="6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356" y="568"/>
                <a:ext cx="422" cy="17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0424" name="Group 248"/>
          <p:cNvGrpSpPr>
            <a:grpSpLocks/>
          </p:cNvGrpSpPr>
          <p:nvPr userDrawn="1"/>
        </p:nvGrpSpPr>
        <p:grpSpPr bwMode="auto">
          <a:xfrm>
            <a:off x="5607051" y="3041651"/>
            <a:ext cx="3043239" cy="2714625"/>
            <a:chOff x="3532" y="1916"/>
            <a:chExt cx="1917" cy="1710"/>
          </a:xfrm>
        </p:grpSpPr>
        <p:sp>
          <p:nvSpPr>
            <p:cNvPr id="50425" name="Freeform 249"/>
            <p:cNvSpPr>
              <a:spLocks/>
            </p:cNvSpPr>
            <p:nvPr userDrawn="1"/>
          </p:nvSpPr>
          <p:spPr bwMode="gray">
            <a:xfrm>
              <a:off x="3532" y="1916"/>
              <a:ext cx="888" cy="1008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62" y="359"/>
                </a:cxn>
                <a:cxn ang="0">
                  <a:pos x="888" y="376"/>
                </a:cxn>
                <a:cxn ang="0">
                  <a:pos x="516" y="1008"/>
                </a:cxn>
                <a:cxn ang="0">
                  <a:pos x="392" y="652"/>
                </a:cxn>
                <a:cxn ang="0">
                  <a:pos x="0" y="688"/>
                </a:cxn>
                <a:cxn ang="0">
                  <a:pos x="450" y="0"/>
                </a:cxn>
              </a:cxnLst>
              <a:rect l="0" t="0" r="r" b="b"/>
              <a:pathLst>
                <a:path w="888" h="1008">
                  <a:moveTo>
                    <a:pt x="450" y="0"/>
                  </a:moveTo>
                  <a:cubicBezTo>
                    <a:pt x="450" y="0"/>
                    <a:pt x="382" y="207"/>
                    <a:pt x="562" y="359"/>
                  </a:cubicBezTo>
                  <a:cubicBezTo>
                    <a:pt x="735" y="489"/>
                    <a:pt x="888" y="376"/>
                    <a:pt x="888" y="376"/>
                  </a:cubicBezTo>
                  <a:cubicBezTo>
                    <a:pt x="708" y="695"/>
                    <a:pt x="516" y="1008"/>
                    <a:pt x="516" y="1008"/>
                  </a:cubicBezTo>
                  <a:cubicBezTo>
                    <a:pt x="516" y="1008"/>
                    <a:pt x="558" y="777"/>
                    <a:pt x="392" y="652"/>
                  </a:cubicBezTo>
                  <a:cubicBezTo>
                    <a:pt x="196" y="508"/>
                    <a:pt x="0" y="688"/>
                    <a:pt x="0" y="688"/>
                  </a:cubicBezTo>
                  <a:cubicBezTo>
                    <a:pt x="181" y="367"/>
                    <a:pt x="269" y="319"/>
                    <a:pt x="450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26" name="Oval 250"/>
            <p:cNvSpPr>
              <a:spLocks noChangeArrowheads="1"/>
            </p:cNvSpPr>
            <p:nvPr userDrawn="1"/>
          </p:nvSpPr>
          <p:spPr bwMode="gray">
            <a:xfrm>
              <a:off x="4047" y="2205"/>
              <a:ext cx="1402" cy="142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0427" name="Group 251"/>
            <p:cNvGrpSpPr>
              <a:grpSpLocks/>
            </p:cNvGrpSpPr>
            <p:nvPr userDrawn="1"/>
          </p:nvGrpSpPr>
          <p:grpSpPr bwMode="auto">
            <a:xfrm>
              <a:off x="4166" y="2296"/>
              <a:ext cx="1164" cy="1224"/>
              <a:chOff x="4166" y="2258"/>
              <a:chExt cx="1164" cy="1224"/>
            </a:xfrm>
          </p:grpSpPr>
          <p:grpSp>
            <p:nvGrpSpPr>
              <p:cNvPr id="50428" name="Group 252"/>
              <p:cNvGrpSpPr>
                <a:grpSpLocks/>
              </p:cNvGrpSpPr>
              <p:nvPr userDrawn="1"/>
            </p:nvGrpSpPr>
            <p:grpSpPr bwMode="auto">
              <a:xfrm>
                <a:off x="4166" y="2258"/>
                <a:ext cx="1164" cy="1224"/>
                <a:chOff x="4186" y="2140"/>
                <a:chExt cx="1132" cy="1192"/>
              </a:xfrm>
            </p:grpSpPr>
            <p:grpSp>
              <p:nvGrpSpPr>
                <p:cNvPr id="50429" name="Group 253"/>
                <p:cNvGrpSpPr>
                  <a:grpSpLocks/>
                </p:cNvGrpSpPr>
                <p:nvPr userDrawn="1"/>
              </p:nvGrpSpPr>
              <p:grpSpPr bwMode="auto">
                <a:xfrm>
                  <a:off x="4186" y="2192"/>
                  <a:ext cx="1132" cy="1140"/>
                  <a:chOff x="2929" y="0"/>
                  <a:chExt cx="1094" cy="1092"/>
                </a:xfrm>
              </p:grpSpPr>
              <p:sp>
                <p:nvSpPr>
                  <p:cNvPr id="50430" name="Oval 254"/>
                  <p:cNvSpPr>
                    <a:spLocks noChangeArrowheads="1"/>
                  </p:cNvSpPr>
                  <p:nvPr/>
                </p:nvSpPr>
                <p:spPr bwMode="gray">
                  <a:xfrm>
                    <a:off x="2929" y="0"/>
                    <a:ext cx="1094" cy="10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0"/>
                          <a:invGamma/>
                        </a:scheme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0431" name="Oval 255"/>
                  <p:cNvSpPr>
                    <a:spLocks noChangeArrowheads="1"/>
                  </p:cNvSpPr>
                  <p:nvPr/>
                </p:nvSpPr>
                <p:spPr bwMode="gray">
                  <a:xfrm>
                    <a:off x="2929" y="0"/>
                    <a:ext cx="1094" cy="10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0432" name="Oval 256"/>
                  <p:cNvSpPr>
                    <a:spLocks noChangeArrowheads="1"/>
                  </p:cNvSpPr>
                  <p:nvPr/>
                </p:nvSpPr>
                <p:spPr bwMode="gray">
                  <a:xfrm>
                    <a:off x="2971" y="42"/>
                    <a:ext cx="1010" cy="10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50433" name="Group 257"/>
                <p:cNvGrpSpPr>
                  <a:grpSpLocks/>
                </p:cNvGrpSpPr>
                <p:nvPr userDrawn="1"/>
              </p:nvGrpSpPr>
              <p:grpSpPr bwMode="auto">
                <a:xfrm>
                  <a:off x="4189" y="2140"/>
                  <a:ext cx="1112" cy="1166"/>
                  <a:chOff x="567" y="1525"/>
                  <a:chExt cx="1356" cy="1401"/>
                </a:xfrm>
              </p:grpSpPr>
              <p:sp>
                <p:nvSpPr>
                  <p:cNvPr id="50434" name="Oval 258"/>
                  <p:cNvSpPr>
                    <a:spLocks noChangeArrowheads="1"/>
                  </p:cNvSpPr>
                  <p:nvPr/>
                </p:nvSpPr>
                <p:spPr bwMode="gray">
                  <a:xfrm>
                    <a:off x="609" y="1622"/>
                    <a:ext cx="1294" cy="13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72941"/>
                          <a:invGamma/>
                        </a:schemeClr>
                      </a:gs>
                    </a:gsLst>
                    <a:lin ang="54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pic>
                <p:nvPicPr>
                  <p:cNvPr id="50435" name="Picture 259" descr="cir_lighteffect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bright="18000" contrast="-12000"/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567" y="1525"/>
                    <a:ext cx="1356" cy="1186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0436" name="Picture 260" descr="6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4207" y="3002"/>
                <a:ext cx="1074" cy="4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0437" name="Oval 261"/>
          <p:cNvSpPr>
            <a:spLocks noChangeArrowheads="1"/>
          </p:cNvSpPr>
          <p:nvPr userDrawn="1"/>
        </p:nvSpPr>
        <p:spPr bwMode="gray">
          <a:xfrm>
            <a:off x="2751139" y="793752"/>
            <a:ext cx="3619500" cy="3678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50438" name="Group 262"/>
          <p:cNvGrpSpPr>
            <a:grpSpLocks/>
          </p:cNvGrpSpPr>
          <p:nvPr userDrawn="1"/>
        </p:nvGrpSpPr>
        <p:grpSpPr bwMode="auto">
          <a:xfrm>
            <a:off x="2971800" y="952500"/>
            <a:ext cx="3148013" cy="3289300"/>
            <a:chOff x="1872" y="576"/>
            <a:chExt cx="1983" cy="2072"/>
          </a:xfrm>
        </p:grpSpPr>
        <p:sp>
          <p:nvSpPr>
            <p:cNvPr id="50439" name="Oval 263"/>
            <p:cNvSpPr>
              <a:spLocks noChangeArrowheads="1"/>
            </p:cNvSpPr>
            <p:nvPr userDrawn="1"/>
          </p:nvSpPr>
          <p:spPr bwMode="gray">
            <a:xfrm>
              <a:off x="1894" y="664"/>
              <a:ext cx="1961" cy="198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>
                    <a:alpha val="70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40" name="Oval 264"/>
            <p:cNvSpPr>
              <a:spLocks noChangeArrowheads="1"/>
            </p:cNvSpPr>
            <p:nvPr userDrawn="1"/>
          </p:nvSpPr>
          <p:spPr bwMode="gray">
            <a:xfrm>
              <a:off x="1872" y="624"/>
              <a:ext cx="1961" cy="19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41" name="Oval 265"/>
            <p:cNvSpPr>
              <a:spLocks noChangeArrowheads="1"/>
            </p:cNvSpPr>
            <p:nvPr userDrawn="1"/>
          </p:nvSpPr>
          <p:spPr bwMode="gray">
            <a:xfrm>
              <a:off x="1882" y="640"/>
              <a:ext cx="1959" cy="198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42" name="Oval 266"/>
            <p:cNvSpPr>
              <a:spLocks noChangeArrowheads="1"/>
            </p:cNvSpPr>
            <p:nvPr userDrawn="1"/>
          </p:nvSpPr>
          <p:spPr bwMode="gray">
            <a:xfrm>
              <a:off x="1882" y="640"/>
              <a:ext cx="1959" cy="1987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30000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443" name="Oval 267"/>
            <p:cNvSpPr>
              <a:spLocks noChangeArrowheads="1"/>
            </p:cNvSpPr>
            <p:nvPr userDrawn="1"/>
          </p:nvSpPr>
          <p:spPr bwMode="gray">
            <a:xfrm>
              <a:off x="1955" y="719"/>
              <a:ext cx="1809" cy="1832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50444" name="Picture 268" descr="cir_lighteffect0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887" y="576"/>
              <a:ext cx="1913" cy="1695"/>
            </a:xfrm>
            <a:prstGeom prst="rect">
              <a:avLst/>
            </a:prstGeom>
            <a:noFill/>
          </p:spPr>
        </p:pic>
        <p:pic>
          <p:nvPicPr>
            <p:cNvPr id="50445" name="Picture 269" descr="6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1967" y="1795"/>
              <a:ext cx="1779" cy="748"/>
            </a:xfrm>
            <a:prstGeom prst="rect">
              <a:avLst/>
            </a:prstGeom>
            <a:noFill/>
          </p:spPr>
        </p:pic>
      </p:grpSp>
      <p:sp>
        <p:nvSpPr>
          <p:cNvPr id="50446" name="Text Box 270"/>
          <p:cNvSpPr txBox="1">
            <a:spLocks noChangeArrowheads="1"/>
          </p:cNvSpPr>
          <p:nvPr userDrawn="1"/>
        </p:nvSpPr>
        <p:spPr bwMode="gray">
          <a:xfrm>
            <a:off x="3620791" y="2335213"/>
            <a:ext cx="1834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4000">
                <a:solidFill>
                  <a:schemeClr val="bg1"/>
                </a:solidFill>
                <a:latin typeface="Impact" pitchFamily="34" charset="0"/>
                <a:ea typeface="굴림" pitchFamily="50" charset="-127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4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F33D0-2A76-4A26-BCCD-9CCF6D5E82B4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5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6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D3D40-DD62-41D0-9FCE-E3797D54AD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40"/>
            <a:ext cx="2057400" cy="59277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40"/>
            <a:ext cx="6019800" cy="59277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057FF-10FE-4A68-AC67-B35CFDF661A2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5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6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62915-B414-4999-BADC-6B1F6C85FA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98438"/>
            <a:ext cx="6286500" cy="8382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82702"/>
            <a:ext cx="4038600" cy="4843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2702"/>
            <a:ext cx="4038600" cy="4843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552C4-71E0-4C59-B6A3-0C0D03E566E5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6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7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E0E4E-BC7F-4E55-96FD-1D1D5E8D88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제목 및 다이어그램 또는 조직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98438"/>
            <a:ext cx="6286500" cy="8382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82702"/>
            <a:ext cx="8229600" cy="4843463"/>
          </a:xfrm>
        </p:spPr>
        <p:txBody>
          <a:bodyPr/>
          <a:lstStyle/>
          <a:p>
            <a:pPr lvl="0"/>
            <a:r>
              <a:rPr lang="en-US" altLang="ko-KR" noProof="0" smtClean="0"/>
              <a:t>SmartArt </a:t>
            </a:r>
            <a:r>
              <a:rPr lang="ko-KR" altLang="en-US" noProof="0" smtClean="0"/>
              <a:t>그래픽을 추가하려면 아이콘을 클릭하십시오</a:t>
            </a:r>
            <a:endParaRPr lang="en-US" noProof="0" smtClean="0"/>
          </a:p>
        </p:txBody>
      </p:sp>
      <p:sp>
        <p:nvSpPr>
          <p:cNvPr id="4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4508B-AE16-43AA-BCA6-976EF135631F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5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6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6C878-145E-44F3-80D1-CE5308A369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98438"/>
            <a:ext cx="6286500" cy="8382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82701"/>
            <a:ext cx="8229600" cy="23447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9840"/>
            <a:ext cx="8229600" cy="23463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F5DBC-1BC8-422D-A3C2-CB3F666749D6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6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7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19A0A-0734-4CAF-9111-E3889E99F1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065AC-CBD0-431D-9EC6-96B78DBE6275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5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6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A5D27-608A-4655-A482-04E05952946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B53D1-97DF-4A6D-BAC6-355F99CFF7CE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5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6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028F3-DFB4-466D-8695-844B297DD3B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2702"/>
            <a:ext cx="4038600" cy="484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2702"/>
            <a:ext cx="4038600" cy="484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8E8D1-C5C9-49F1-955E-04E406A8E926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6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7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89C3B-9EDC-40B1-94E9-0CA469FCF1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86C39-AE2B-4DF8-8A3E-2972DA409F08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8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9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33B1A-79E5-43DA-94BE-15FC5FD8F45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F28DF-5696-497B-A945-4F2CEDA4682F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4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5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6695-BDB8-48BE-8451-06550A3F73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A2078-B5FB-4C17-88F3-5BAAF26E5398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3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4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82BBB-E3C1-4DAF-83E0-C29A7932C73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C4EB9-C0AA-4DAA-85B4-B2C215117391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6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7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D5228-258A-4418-97DE-15135AB67F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B533C-CE07-48EA-ABEB-C4E3A21A5236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6" name="Rectangle 1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7" name="Rectangle 1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CE1E3-6B50-4D99-96EF-13C31C7BE60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roup 132"/>
          <p:cNvGrpSpPr>
            <a:grpSpLocks/>
          </p:cNvGrpSpPr>
          <p:nvPr/>
        </p:nvGrpSpPr>
        <p:grpSpPr bwMode="auto">
          <a:xfrm>
            <a:off x="1219200" y="0"/>
            <a:ext cx="7924800" cy="6858000"/>
            <a:chOff x="0" y="0"/>
            <a:chExt cx="5760" cy="4320"/>
          </a:xfrm>
        </p:grpSpPr>
        <p:sp>
          <p:nvSpPr>
            <p:cNvPr id="1157" name="Rectangle 133"/>
            <p:cNvSpPr>
              <a:spLocks noChangeArrowheads="1"/>
            </p:cNvSpPr>
            <p:nvPr userDrawn="1"/>
          </p:nvSpPr>
          <p:spPr bwMode="gray">
            <a:xfrm>
              <a:off x="0" y="0"/>
              <a:ext cx="3408" cy="4320"/>
            </a:xfrm>
            <a:prstGeom prst="rect">
              <a:avLst/>
            </a:prstGeom>
            <a:solidFill>
              <a:srgbClr val="969696">
                <a:alpha val="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58" name="Rectangle 134"/>
            <p:cNvSpPr>
              <a:spLocks noChangeArrowheads="1"/>
            </p:cNvSpPr>
            <p:nvPr userDrawn="1"/>
          </p:nvSpPr>
          <p:spPr bwMode="gray">
            <a:xfrm>
              <a:off x="3408" y="0"/>
              <a:ext cx="327" cy="4320"/>
            </a:xfrm>
            <a:prstGeom prst="rect">
              <a:avLst/>
            </a:prstGeom>
            <a:solidFill>
              <a:srgbClr val="969696">
                <a:alpha val="1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59" name="Rectangle 135"/>
            <p:cNvSpPr>
              <a:spLocks noChangeArrowheads="1"/>
            </p:cNvSpPr>
            <p:nvPr userDrawn="1"/>
          </p:nvSpPr>
          <p:spPr bwMode="gray">
            <a:xfrm>
              <a:off x="3735" y="0"/>
              <a:ext cx="1568" cy="4320"/>
            </a:xfrm>
            <a:prstGeom prst="rect">
              <a:avLst/>
            </a:prstGeom>
            <a:solidFill>
              <a:srgbClr val="969696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0" name="Rectangle 136"/>
            <p:cNvSpPr>
              <a:spLocks noChangeArrowheads="1"/>
            </p:cNvSpPr>
            <p:nvPr userDrawn="1"/>
          </p:nvSpPr>
          <p:spPr bwMode="gray">
            <a:xfrm>
              <a:off x="4780" y="0"/>
              <a:ext cx="719" cy="4320"/>
            </a:xfrm>
            <a:prstGeom prst="rect">
              <a:avLst/>
            </a:prstGeom>
            <a:solidFill>
              <a:srgbClr val="969696">
                <a:alpha val="1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1" name="Rectangle 137"/>
            <p:cNvSpPr>
              <a:spLocks noChangeArrowheads="1"/>
            </p:cNvSpPr>
            <p:nvPr userDrawn="1"/>
          </p:nvSpPr>
          <p:spPr bwMode="gray">
            <a:xfrm>
              <a:off x="5172" y="0"/>
              <a:ext cx="588" cy="4320"/>
            </a:xfrm>
            <a:prstGeom prst="rect">
              <a:avLst/>
            </a:prstGeom>
            <a:solidFill>
              <a:srgbClr val="969696">
                <a:alpha val="1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162" name="Group 138"/>
          <p:cNvGrpSpPr>
            <a:grpSpLocks/>
          </p:cNvGrpSpPr>
          <p:nvPr/>
        </p:nvGrpSpPr>
        <p:grpSpPr bwMode="auto">
          <a:xfrm>
            <a:off x="6086476" y="-161925"/>
            <a:ext cx="3208339" cy="2168525"/>
            <a:chOff x="3834" y="-102"/>
            <a:chExt cx="2021" cy="1366"/>
          </a:xfrm>
        </p:grpSpPr>
        <p:grpSp>
          <p:nvGrpSpPr>
            <p:cNvPr id="1163" name="Group 139"/>
            <p:cNvGrpSpPr>
              <a:grpSpLocks/>
            </p:cNvGrpSpPr>
            <p:nvPr userDrawn="1"/>
          </p:nvGrpSpPr>
          <p:grpSpPr bwMode="auto">
            <a:xfrm>
              <a:off x="3834" y="-102"/>
              <a:ext cx="2021" cy="1366"/>
              <a:chOff x="3834" y="-102"/>
              <a:chExt cx="2021" cy="1366"/>
            </a:xfrm>
          </p:grpSpPr>
          <p:pic>
            <p:nvPicPr>
              <p:cNvPr id="1164" name="Picture 140" descr="4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gray">
              <a:xfrm>
                <a:off x="3834" y="-102"/>
                <a:ext cx="2021" cy="1366"/>
              </a:xfrm>
              <a:prstGeom prst="rect">
                <a:avLst/>
              </a:prstGeom>
              <a:noFill/>
            </p:spPr>
          </p:pic>
          <p:grpSp>
            <p:nvGrpSpPr>
              <p:cNvPr id="1165" name="Group 141"/>
              <p:cNvGrpSpPr>
                <a:grpSpLocks/>
              </p:cNvGrpSpPr>
              <p:nvPr userDrawn="1"/>
            </p:nvGrpSpPr>
            <p:grpSpPr bwMode="auto">
              <a:xfrm>
                <a:off x="3858" y="-80"/>
                <a:ext cx="1938" cy="1284"/>
                <a:chOff x="3853" y="-284"/>
                <a:chExt cx="1938" cy="1284"/>
              </a:xfrm>
            </p:grpSpPr>
            <p:sp>
              <p:nvSpPr>
                <p:cNvPr id="1166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255"/>
                  <a:ext cx="120" cy="116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67" name="Freeform 143"/>
                <p:cNvSpPr>
                  <a:spLocks/>
                </p:cNvSpPr>
                <p:nvPr userDrawn="1"/>
              </p:nvSpPr>
              <p:spPr bwMode="gray">
                <a:xfrm rot="-573561">
                  <a:off x="5405" y="339"/>
                  <a:ext cx="112" cy="113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116" y="102"/>
                    </a:cxn>
                    <a:cxn ang="0">
                      <a:pos x="136" y="0"/>
                    </a:cxn>
                    <a:cxn ang="0">
                      <a:pos x="265" y="96"/>
                    </a:cxn>
                    <a:cxn ang="0">
                      <a:pos x="173" y="145"/>
                    </a:cxn>
                    <a:cxn ang="0">
                      <a:pos x="162" y="264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265" h="264">
                      <a:moveTo>
                        <a:pt x="0" y="142"/>
                      </a:moveTo>
                      <a:cubicBezTo>
                        <a:pt x="0" y="142"/>
                        <a:pt x="75" y="157"/>
                        <a:pt x="116" y="102"/>
                      </a:cubicBezTo>
                      <a:cubicBezTo>
                        <a:pt x="146" y="62"/>
                        <a:pt x="136" y="0"/>
                        <a:pt x="136" y="0"/>
                      </a:cubicBezTo>
                      <a:cubicBezTo>
                        <a:pt x="200" y="48"/>
                        <a:pt x="265" y="96"/>
                        <a:pt x="265" y="96"/>
                      </a:cubicBezTo>
                      <a:cubicBezTo>
                        <a:pt x="265" y="96"/>
                        <a:pt x="207" y="98"/>
                        <a:pt x="173" y="145"/>
                      </a:cubicBezTo>
                      <a:cubicBezTo>
                        <a:pt x="129" y="207"/>
                        <a:pt x="162" y="264"/>
                        <a:pt x="162" y="264"/>
                      </a:cubicBezTo>
                      <a:cubicBezTo>
                        <a:pt x="97" y="216"/>
                        <a:pt x="65" y="190"/>
                        <a:pt x="0" y="14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 userDrawn="1"/>
              </p:nvSpPr>
              <p:spPr bwMode="gray">
                <a:xfrm rot="616041">
                  <a:off x="4984" y="-48"/>
                  <a:ext cx="253" cy="249"/>
                </a:xfrm>
                <a:custGeom>
                  <a:avLst/>
                  <a:gdLst/>
                  <a:ahLst/>
                  <a:cxnLst>
                    <a:cxn ang="0">
                      <a:pos x="0" y="226"/>
                    </a:cxn>
                    <a:cxn ang="0">
                      <a:pos x="286" y="199"/>
                    </a:cxn>
                    <a:cxn ang="0">
                      <a:pos x="419" y="0"/>
                    </a:cxn>
                    <a:cxn ang="0">
                      <a:pos x="596" y="254"/>
                    </a:cxn>
                    <a:cxn ang="0">
                      <a:pos x="363" y="311"/>
                    </a:cxn>
                    <a:cxn ang="0">
                      <a:pos x="242" y="576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596" h="576">
                      <a:moveTo>
                        <a:pt x="0" y="226"/>
                      </a:moveTo>
                      <a:cubicBezTo>
                        <a:pt x="0" y="226"/>
                        <a:pt x="154" y="288"/>
                        <a:pt x="286" y="199"/>
                      </a:cubicBezTo>
                      <a:cubicBezTo>
                        <a:pt x="418" y="113"/>
                        <a:pt x="419" y="0"/>
                        <a:pt x="419" y="0"/>
                      </a:cubicBezTo>
                      <a:cubicBezTo>
                        <a:pt x="507" y="127"/>
                        <a:pt x="596" y="254"/>
                        <a:pt x="596" y="254"/>
                      </a:cubicBezTo>
                      <a:cubicBezTo>
                        <a:pt x="596" y="254"/>
                        <a:pt x="511" y="206"/>
                        <a:pt x="363" y="311"/>
                      </a:cubicBezTo>
                      <a:cubicBezTo>
                        <a:pt x="224" y="408"/>
                        <a:pt x="242" y="576"/>
                        <a:pt x="242" y="576"/>
                      </a:cubicBezTo>
                      <a:cubicBezTo>
                        <a:pt x="154" y="448"/>
                        <a:pt x="88" y="352"/>
                        <a:pt x="0" y="2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69" name="Oval 145"/>
                <p:cNvSpPr>
                  <a:spLocks noChangeArrowheads="1"/>
                </p:cNvSpPr>
                <p:nvPr userDrawn="1"/>
              </p:nvSpPr>
              <p:spPr bwMode="gray">
                <a:xfrm rot="-443997">
                  <a:off x="5182" y="-183"/>
                  <a:ext cx="295" cy="300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0" name="Freeform 146"/>
                <p:cNvSpPr>
                  <a:spLocks/>
                </p:cNvSpPr>
                <p:nvPr userDrawn="1"/>
              </p:nvSpPr>
              <p:spPr bwMode="gray">
                <a:xfrm rot="611549">
                  <a:off x="5478" y="708"/>
                  <a:ext cx="204" cy="203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40" y="180"/>
                    </a:cxn>
                    <a:cxn ang="0">
                      <a:pos x="398" y="182"/>
                    </a:cxn>
                    <a:cxn ang="0">
                      <a:pos x="297" y="392"/>
                    </a:cxn>
                    <a:cxn ang="0">
                      <a:pos x="195" y="271"/>
                    </a:cxn>
                    <a:cxn ang="0">
                      <a:pos x="0" y="298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398" h="392">
                      <a:moveTo>
                        <a:pt x="140" y="0"/>
                      </a:moveTo>
                      <a:cubicBezTo>
                        <a:pt x="140" y="0"/>
                        <a:pt x="138" y="124"/>
                        <a:pt x="240" y="180"/>
                      </a:cubicBezTo>
                      <a:cubicBezTo>
                        <a:pt x="309" y="213"/>
                        <a:pt x="398" y="182"/>
                        <a:pt x="398" y="182"/>
                      </a:cubicBezTo>
                      <a:cubicBezTo>
                        <a:pt x="348" y="287"/>
                        <a:pt x="297" y="392"/>
                        <a:pt x="297" y="392"/>
                      </a:cubicBezTo>
                      <a:cubicBezTo>
                        <a:pt x="297" y="392"/>
                        <a:pt x="275" y="309"/>
                        <a:pt x="195" y="271"/>
                      </a:cubicBezTo>
                      <a:cubicBezTo>
                        <a:pt x="96" y="222"/>
                        <a:pt x="0" y="298"/>
                        <a:pt x="0" y="298"/>
                      </a:cubicBezTo>
                      <a:cubicBezTo>
                        <a:pt x="50" y="192"/>
                        <a:pt x="90" y="104"/>
                        <a:pt x="1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1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5612" y="819"/>
                  <a:ext cx="179" cy="181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2" name="Freeform 148"/>
                <p:cNvSpPr>
                  <a:spLocks/>
                </p:cNvSpPr>
                <p:nvPr userDrawn="1"/>
              </p:nvSpPr>
              <p:spPr bwMode="gray">
                <a:xfrm rot="-2445443">
                  <a:off x="3953" y="444"/>
                  <a:ext cx="110" cy="112"/>
                </a:xfrm>
                <a:custGeom>
                  <a:avLst/>
                  <a:gdLst/>
                  <a:ahLst/>
                  <a:cxnLst>
                    <a:cxn ang="0">
                      <a:pos x="110" y="235"/>
                    </a:cxn>
                    <a:cxn ang="0">
                      <a:pos x="86" y="133"/>
                    </a:cxn>
                    <a:cxn ang="0">
                      <a:pos x="0" y="113"/>
                    </a:cxn>
                    <a:cxn ang="0">
                      <a:pos x="104" y="0"/>
                    </a:cxn>
                    <a:cxn ang="0">
                      <a:pos x="133" y="84"/>
                    </a:cxn>
                    <a:cxn ang="0">
                      <a:pos x="235" y="99"/>
                    </a:cxn>
                    <a:cxn ang="0">
                      <a:pos x="110" y="235"/>
                    </a:cxn>
                  </a:cxnLst>
                  <a:rect l="0" t="0" r="r" b="b"/>
                  <a:pathLst>
                    <a:path w="235" h="235">
                      <a:moveTo>
                        <a:pt x="110" y="235"/>
                      </a:moveTo>
                      <a:cubicBezTo>
                        <a:pt x="110" y="235"/>
                        <a:pt x="133" y="175"/>
                        <a:pt x="86" y="133"/>
                      </a:cubicBezTo>
                      <a:cubicBezTo>
                        <a:pt x="49" y="96"/>
                        <a:pt x="0" y="113"/>
                        <a:pt x="0" y="113"/>
                      </a:cubicBezTo>
                      <a:cubicBezTo>
                        <a:pt x="52" y="57"/>
                        <a:pt x="104" y="0"/>
                        <a:pt x="104" y="0"/>
                      </a:cubicBezTo>
                      <a:cubicBezTo>
                        <a:pt x="104" y="0"/>
                        <a:pt x="91" y="48"/>
                        <a:pt x="133" y="84"/>
                      </a:cubicBezTo>
                      <a:cubicBezTo>
                        <a:pt x="182" y="124"/>
                        <a:pt x="235" y="99"/>
                        <a:pt x="235" y="99"/>
                      </a:cubicBezTo>
                      <a:cubicBezTo>
                        <a:pt x="183" y="156"/>
                        <a:pt x="161" y="179"/>
                        <a:pt x="110" y="23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3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3853" y="433"/>
                  <a:ext cx="124" cy="126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4" name="Freeform 150"/>
                <p:cNvSpPr>
                  <a:spLocks/>
                </p:cNvSpPr>
                <p:nvPr userDrawn="1"/>
              </p:nvSpPr>
              <p:spPr bwMode="gray">
                <a:xfrm rot="710587">
                  <a:off x="4279" y="290"/>
                  <a:ext cx="233" cy="236"/>
                </a:xfrm>
                <a:custGeom>
                  <a:avLst/>
                  <a:gdLst/>
                  <a:ahLst/>
                  <a:cxnLst>
                    <a:cxn ang="0">
                      <a:pos x="0" y="281"/>
                    </a:cxn>
                    <a:cxn ang="0">
                      <a:pos x="224" y="236"/>
                    </a:cxn>
                    <a:cxn ang="0">
                      <a:pos x="314" y="0"/>
                    </a:cxn>
                    <a:cxn ang="0">
                      <a:pos x="582" y="368"/>
                    </a:cxn>
                    <a:cxn ang="0">
                      <a:pos x="320" y="380"/>
                    </a:cxn>
                    <a:cxn ang="0">
                      <a:pos x="221" y="581"/>
                    </a:cxn>
                    <a:cxn ang="0">
                      <a:pos x="0" y="281"/>
                    </a:cxn>
                  </a:cxnLst>
                  <a:rect l="0" t="0" r="r" b="b"/>
                  <a:pathLst>
                    <a:path w="582" h="581">
                      <a:moveTo>
                        <a:pt x="0" y="281"/>
                      </a:moveTo>
                      <a:cubicBezTo>
                        <a:pt x="0" y="281"/>
                        <a:pt x="98" y="324"/>
                        <a:pt x="224" y="236"/>
                      </a:cubicBezTo>
                      <a:cubicBezTo>
                        <a:pt x="345" y="149"/>
                        <a:pt x="314" y="0"/>
                        <a:pt x="314" y="0"/>
                      </a:cubicBezTo>
                      <a:cubicBezTo>
                        <a:pt x="423" y="149"/>
                        <a:pt x="582" y="368"/>
                        <a:pt x="582" y="368"/>
                      </a:cubicBezTo>
                      <a:cubicBezTo>
                        <a:pt x="582" y="368"/>
                        <a:pt x="443" y="294"/>
                        <a:pt x="320" y="380"/>
                      </a:cubicBezTo>
                      <a:cubicBezTo>
                        <a:pt x="202" y="466"/>
                        <a:pt x="221" y="581"/>
                        <a:pt x="221" y="581"/>
                      </a:cubicBezTo>
                      <a:cubicBezTo>
                        <a:pt x="111" y="430"/>
                        <a:pt x="111" y="430"/>
                        <a:pt x="0" y="28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5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4037" y="350"/>
                  <a:ext cx="308" cy="312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 userDrawn="1"/>
              </p:nvSpPr>
              <p:spPr bwMode="gray">
                <a:xfrm rot="3339406">
                  <a:off x="4492" y="-124"/>
                  <a:ext cx="108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4" y="64"/>
                    </a:cxn>
                    <a:cxn ang="0">
                      <a:pos x="438" y="0"/>
                    </a:cxn>
                    <a:cxn ang="0">
                      <a:pos x="438" y="227"/>
                    </a:cxn>
                    <a:cxn ang="0">
                      <a:pos x="223" y="164"/>
                    </a:cxn>
                    <a:cxn ang="0">
                      <a:pos x="0" y="22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8" h="227">
                      <a:moveTo>
                        <a:pt x="0" y="0"/>
                      </a:moveTo>
                      <a:cubicBezTo>
                        <a:pt x="0" y="0"/>
                        <a:pt x="92" y="62"/>
                        <a:pt x="224" y="64"/>
                      </a:cubicBezTo>
                      <a:cubicBezTo>
                        <a:pt x="338" y="64"/>
                        <a:pt x="438" y="0"/>
                        <a:pt x="438" y="0"/>
                      </a:cubicBezTo>
                      <a:cubicBezTo>
                        <a:pt x="438" y="113"/>
                        <a:pt x="438" y="227"/>
                        <a:pt x="438" y="227"/>
                      </a:cubicBezTo>
                      <a:cubicBezTo>
                        <a:pt x="438" y="227"/>
                        <a:pt x="355" y="164"/>
                        <a:pt x="223" y="164"/>
                      </a:cubicBezTo>
                      <a:cubicBezTo>
                        <a:pt x="89" y="164"/>
                        <a:pt x="0" y="227"/>
                        <a:pt x="0" y="227"/>
                      </a:cubicBezTo>
                      <a:cubicBezTo>
                        <a:pt x="0" y="113"/>
                        <a:pt x="0" y="113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7" name="Oval 153"/>
                <p:cNvSpPr>
                  <a:spLocks noChangeArrowheads="1"/>
                </p:cNvSpPr>
                <p:nvPr userDrawn="1"/>
              </p:nvSpPr>
              <p:spPr bwMode="gray">
                <a:xfrm rot="755188">
                  <a:off x="4366" y="-284"/>
                  <a:ext cx="205" cy="208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8" name="Freeform 154"/>
                <p:cNvSpPr>
                  <a:spLocks/>
                </p:cNvSpPr>
                <p:nvPr userDrawn="1"/>
              </p:nvSpPr>
              <p:spPr bwMode="gray">
                <a:xfrm>
                  <a:off x="4918" y="298"/>
                  <a:ext cx="305" cy="347"/>
                </a:xfrm>
                <a:custGeom>
                  <a:avLst/>
                  <a:gdLst/>
                  <a:ahLst/>
                  <a:cxnLst>
                    <a:cxn ang="0">
                      <a:pos x="450" y="0"/>
                    </a:cxn>
                    <a:cxn ang="0">
                      <a:pos x="562" y="359"/>
                    </a:cxn>
                    <a:cxn ang="0">
                      <a:pos x="888" y="376"/>
                    </a:cxn>
                    <a:cxn ang="0">
                      <a:pos x="516" y="1008"/>
                    </a:cxn>
                    <a:cxn ang="0">
                      <a:pos x="392" y="652"/>
                    </a:cxn>
                    <a:cxn ang="0">
                      <a:pos x="0" y="688"/>
                    </a:cxn>
                    <a:cxn ang="0">
                      <a:pos x="450" y="0"/>
                    </a:cxn>
                  </a:cxnLst>
                  <a:rect l="0" t="0" r="r" b="b"/>
                  <a:pathLst>
                    <a:path w="888" h="1008">
                      <a:moveTo>
                        <a:pt x="450" y="0"/>
                      </a:moveTo>
                      <a:cubicBezTo>
                        <a:pt x="450" y="0"/>
                        <a:pt x="382" y="207"/>
                        <a:pt x="562" y="359"/>
                      </a:cubicBezTo>
                      <a:cubicBezTo>
                        <a:pt x="735" y="489"/>
                        <a:pt x="888" y="376"/>
                        <a:pt x="888" y="376"/>
                      </a:cubicBezTo>
                      <a:cubicBezTo>
                        <a:pt x="708" y="695"/>
                        <a:pt x="516" y="1008"/>
                        <a:pt x="516" y="1008"/>
                      </a:cubicBezTo>
                      <a:cubicBezTo>
                        <a:pt x="516" y="1008"/>
                        <a:pt x="558" y="777"/>
                        <a:pt x="392" y="652"/>
                      </a:cubicBezTo>
                      <a:cubicBezTo>
                        <a:pt x="196" y="508"/>
                        <a:pt x="0" y="688"/>
                        <a:pt x="0" y="688"/>
                      </a:cubicBezTo>
                      <a:cubicBezTo>
                        <a:pt x="181" y="367"/>
                        <a:pt x="269" y="319"/>
                        <a:pt x="45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9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5095" y="397"/>
                  <a:ext cx="481" cy="489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80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4425" y="-81"/>
                  <a:ext cx="652" cy="662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181" name="Group 157"/>
            <p:cNvGrpSpPr>
              <a:grpSpLocks/>
            </p:cNvGrpSpPr>
            <p:nvPr userDrawn="1"/>
          </p:nvGrpSpPr>
          <p:grpSpPr bwMode="auto">
            <a:xfrm>
              <a:off x="3849" y="-100"/>
              <a:ext cx="1938" cy="1284"/>
              <a:chOff x="3853" y="-284"/>
              <a:chExt cx="1938" cy="1284"/>
            </a:xfrm>
          </p:grpSpPr>
          <p:sp>
            <p:nvSpPr>
              <p:cNvPr id="1182" name="Oval 158"/>
              <p:cNvSpPr>
                <a:spLocks noChangeArrowheads="1"/>
              </p:cNvSpPr>
              <p:nvPr userDrawn="1"/>
            </p:nvSpPr>
            <p:spPr bwMode="gray">
              <a:xfrm>
                <a:off x="5443" y="255"/>
                <a:ext cx="120" cy="11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3" name="Freeform 159"/>
              <p:cNvSpPr>
                <a:spLocks/>
              </p:cNvSpPr>
              <p:nvPr userDrawn="1"/>
            </p:nvSpPr>
            <p:spPr bwMode="gray">
              <a:xfrm rot="-573561">
                <a:off x="5405" y="339"/>
                <a:ext cx="112" cy="113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16" y="102"/>
                  </a:cxn>
                  <a:cxn ang="0">
                    <a:pos x="136" y="0"/>
                  </a:cxn>
                  <a:cxn ang="0">
                    <a:pos x="265" y="96"/>
                  </a:cxn>
                  <a:cxn ang="0">
                    <a:pos x="173" y="145"/>
                  </a:cxn>
                  <a:cxn ang="0">
                    <a:pos x="162" y="264"/>
                  </a:cxn>
                  <a:cxn ang="0">
                    <a:pos x="0" y="142"/>
                  </a:cxn>
                </a:cxnLst>
                <a:rect l="0" t="0" r="r" b="b"/>
                <a:pathLst>
                  <a:path w="265" h="264">
                    <a:moveTo>
                      <a:pt x="0" y="142"/>
                    </a:moveTo>
                    <a:cubicBezTo>
                      <a:pt x="0" y="142"/>
                      <a:pt x="75" y="157"/>
                      <a:pt x="116" y="102"/>
                    </a:cubicBezTo>
                    <a:cubicBezTo>
                      <a:pt x="146" y="62"/>
                      <a:pt x="136" y="0"/>
                      <a:pt x="136" y="0"/>
                    </a:cubicBezTo>
                    <a:cubicBezTo>
                      <a:pt x="200" y="48"/>
                      <a:pt x="265" y="96"/>
                      <a:pt x="265" y="96"/>
                    </a:cubicBezTo>
                    <a:cubicBezTo>
                      <a:pt x="265" y="96"/>
                      <a:pt x="207" y="98"/>
                      <a:pt x="173" y="145"/>
                    </a:cubicBezTo>
                    <a:cubicBezTo>
                      <a:pt x="129" y="207"/>
                      <a:pt x="162" y="264"/>
                      <a:pt x="162" y="264"/>
                    </a:cubicBezTo>
                    <a:cubicBezTo>
                      <a:pt x="97" y="216"/>
                      <a:pt x="65" y="190"/>
                      <a:pt x="0" y="14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4" name="Freeform 160"/>
              <p:cNvSpPr>
                <a:spLocks/>
              </p:cNvSpPr>
              <p:nvPr userDrawn="1"/>
            </p:nvSpPr>
            <p:spPr bwMode="gray">
              <a:xfrm rot="616041">
                <a:off x="4984" y="-48"/>
                <a:ext cx="253" cy="249"/>
              </a:xfrm>
              <a:custGeom>
                <a:avLst/>
                <a:gdLst/>
                <a:ahLst/>
                <a:cxnLst>
                  <a:cxn ang="0">
                    <a:pos x="0" y="226"/>
                  </a:cxn>
                  <a:cxn ang="0">
                    <a:pos x="286" y="199"/>
                  </a:cxn>
                  <a:cxn ang="0">
                    <a:pos x="419" y="0"/>
                  </a:cxn>
                  <a:cxn ang="0">
                    <a:pos x="596" y="254"/>
                  </a:cxn>
                  <a:cxn ang="0">
                    <a:pos x="363" y="311"/>
                  </a:cxn>
                  <a:cxn ang="0">
                    <a:pos x="242" y="576"/>
                  </a:cxn>
                  <a:cxn ang="0">
                    <a:pos x="0" y="226"/>
                  </a:cxn>
                </a:cxnLst>
                <a:rect l="0" t="0" r="r" b="b"/>
                <a:pathLst>
                  <a:path w="596" h="576">
                    <a:moveTo>
                      <a:pt x="0" y="226"/>
                    </a:moveTo>
                    <a:cubicBezTo>
                      <a:pt x="0" y="226"/>
                      <a:pt x="154" y="288"/>
                      <a:pt x="286" y="199"/>
                    </a:cubicBezTo>
                    <a:cubicBezTo>
                      <a:pt x="418" y="113"/>
                      <a:pt x="419" y="0"/>
                      <a:pt x="419" y="0"/>
                    </a:cubicBezTo>
                    <a:cubicBezTo>
                      <a:pt x="507" y="127"/>
                      <a:pt x="596" y="254"/>
                      <a:pt x="596" y="254"/>
                    </a:cubicBezTo>
                    <a:cubicBezTo>
                      <a:pt x="596" y="254"/>
                      <a:pt x="511" y="206"/>
                      <a:pt x="363" y="311"/>
                    </a:cubicBezTo>
                    <a:cubicBezTo>
                      <a:pt x="224" y="408"/>
                      <a:pt x="242" y="576"/>
                      <a:pt x="242" y="576"/>
                    </a:cubicBezTo>
                    <a:cubicBezTo>
                      <a:pt x="154" y="448"/>
                      <a:pt x="88" y="352"/>
                      <a:pt x="0" y="22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5" name="Oval 161"/>
              <p:cNvSpPr>
                <a:spLocks noChangeArrowheads="1"/>
              </p:cNvSpPr>
              <p:nvPr userDrawn="1"/>
            </p:nvSpPr>
            <p:spPr bwMode="gray">
              <a:xfrm rot="-443997">
                <a:off x="5182" y="-183"/>
                <a:ext cx="295" cy="3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6" name="Freeform 162"/>
              <p:cNvSpPr>
                <a:spLocks/>
              </p:cNvSpPr>
              <p:nvPr userDrawn="1"/>
            </p:nvSpPr>
            <p:spPr bwMode="gray">
              <a:xfrm rot="611549">
                <a:off x="5478" y="708"/>
                <a:ext cx="204" cy="20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240" y="180"/>
                  </a:cxn>
                  <a:cxn ang="0">
                    <a:pos x="398" y="182"/>
                  </a:cxn>
                  <a:cxn ang="0">
                    <a:pos x="297" y="392"/>
                  </a:cxn>
                  <a:cxn ang="0">
                    <a:pos x="195" y="271"/>
                  </a:cxn>
                  <a:cxn ang="0">
                    <a:pos x="0" y="298"/>
                  </a:cxn>
                  <a:cxn ang="0">
                    <a:pos x="140" y="0"/>
                  </a:cxn>
                </a:cxnLst>
                <a:rect l="0" t="0" r="r" b="b"/>
                <a:pathLst>
                  <a:path w="398" h="392">
                    <a:moveTo>
                      <a:pt x="140" y="0"/>
                    </a:moveTo>
                    <a:cubicBezTo>
                      <a:pt x="140" y="0"/>
                      <a:pt x="138" y="124"/>
                      <a:pt x="240" y="180"/>
                    </a:cubicBezTo>
                    <a:cubicBezTo>
                      <a:pt x="309" y="213"/>
                      <a:pt x="398" y="182"/>
                      <a:pt x="398" y="182"/>
                    </a:cubicBezTo>
                    <a:cubicBezTo>
                      <a:pt x="348" y="287"/>
                      <a:pt x="297" y="392"/>
                      <a:pt x="297" y="392"/>
                    </a:cubicBezTo>
                    <a:cubicBezTo>
                      <a:pt x="297" y="392"/>
                      <a:pt x="275" y="309"/>
                      <a:pt x="195" y="271"/>
                    </a:cubicBezTo>
                    <a:cubicBezTo>
                      <a:pt x="96" y="222"/>
                      <a:pt x="0" y="298"/>
                      <a:pt x="0" y="298"/>
                    </a:cubicBezTo>
                    <a:cubicBezTo>
                      <a:pt x="50" y="192"/>
                      <a:pt x="90" y="104"/>
                      <a:pt x="1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7" name="Oval 163"/>
              <p:cNvSpPr>
                <a:spLocks noChangeArrowheads="1"/>
              </p:cNvSpPr>
              <p:nvPr userDrawn="1"/>
            </p:nvSpPr>
            <p:spPr bwMode="gray">
              <a:xfrm>
                <a:off x="5612" y="819"/>
                <a:ext cx="179" cy="181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8" name="Freeform 164"/>
              <p:cNvSpPr>
                <a:spLocks/>
              </p:cNvSpPr>
              <p:nvPr userDrawn="1"/>
            </p:nvSpPr>
            <p:spPr bwMode="gray">
              <a:xfrm rot="-2445443">
                <a:off x="3953" y="444"/>
                <a:ext cx="110" cy="112"/>
              </a:xfrm>
              <a:custGeom>
                <a:avLst/>
                <a:gdLst/>
                <a:ahLst/>
                <a:cxnLst>
                  <a:cxn ang="0">
                    <a:pos x="110" y="235"/>
                  </a:cxn>
                  <a:cxn ang="0">
                    <a:pos x="86" y="133"/>
                  </a:cxn>
                  <a:cxn ang="0">
                    <a:pos x="0" y="113"/>
                  </a:cxn>
                  <a:cxn ang="0">
                    <a:pos x="104" y="0"/>
                  </a:cxn>
                  <a:cxn ang="0">
                    <a:pos x="133" y="84"/>
                  </a:cxn>
                  <a:cxn ang="0">
                    <a:pos x="235" y="99"/>
                  </a:cxn>
                  <a:cxn ang="0">
                    <a:pos x="110" y="235"/>
                  </a:cxn>
                </a:cxnLst>
                <a:rect l="0" t="0" r="r" b="b"/>
                <a:pathLst>
                  <a:path w="235" h="235">
                    <a:moveTo>
                      <a:pt x="110" y="235"/>
                    </a:moveTo>
                    <a:cubicBezTo>
                      <a:pt x="110" y="235"/>
                      <a:pt x="133" y="175"/>
                      <a:pt x="86" y="133"/>
                    </a:cubicBezTo>
                    <a:cubicBezTo>
                      <a:pt x="49" y="96"/>
                      <a:pt x="0" y="113"/>
                      <a:pt x="0" y="113"/>
                    </a:cubicBezTo>
                    <a:cubicBezTo>
                      <a:pt x="52" y="57"/>
                      <a:pt x="104" y="0"/>
                      <a:pt x="104" y="0"/>
                    </a:cubicBezTo>
                    <a:cubicBezTo>
                      <a:pt x="104" y="0"/>
                      <a:pt x="91" y="48"/>
                      <a:pt x="133" y="84"/>
                    </a:cubicBezTo>
                    <a:cubicBezTo>
                      <a:pt x="182" y="124"/>
                      <a:pt x="235" y="99"/>
                      <a:pt x="235" y="99"/>
                    </a:cubicBezTo>
                    <a:cubicBezTo>
                      <a:pt x="183" y="156"/>
                      <a:pt x="161" y="179"/>
                      <a:pt x="110" y="23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9" name="Oval 165"/>
              <p:cNvSpPr>
                <a:spLocks noChangeArrowheads="1"/>
              </p:cNvSpPr>
              <p:nvPr userDrawn="1"/>
            </p:nvSpPr>
            <p:spPr bwMode="gray">
              <a:xfrm>
                <a:off x="3853" y="433"/>
                <a:ext cx="124" cy="12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0" name="Freeform 166"/>
              <p:cNvSpPr>
                <a:spLocks/>
              </p:cNvSpPr>
              <p:nvPr userDrawn="1"/>
            </p:nvSpPr>
            <p:spPr bwMode="gray">
              <a:xfrm rot="710587">
                <a:off x="4279" y="290"/>
                <a:ext cx="233" cy="236"/>
              </a:xfrm>
              <a:custGeom>
                <a:avLst/>
                <a:gdLst/>
                <a:ahLst/>
                <a:cxnLst>
                  <a:cxn ang="0">
                    <a:pos x="0" y="281"/>
                  </a:cxn>
                  <a:cxn ang="0">
                    <a:pos x="224" y="236"/>
                  </a:cxn>
                  <a:cxn ang="0">
                    <a:pos x="314" y="0"/>
                  </a:cxn>
                  <a:cxn ang="0">
                    <a:pos x="582" y="368"/>
                  </a:cxn>
                  <a:cxn ang="0">
                    <a:pos x="320" y="380"/>
                  </a:cxn>
                  <a:cxn ang="0">
                    <a:pos x="221" y="581"/>
                  </a:cxn>
                  <a:cxn ang="0">
                    <a:pos x="0" y="281"/>
                  </a:cxn>
                </a:cxnLst>
                <a:rect l="0" t="0" r="r" b="b"/>
                <a:pathLst>
                  <a:path w="582" h="581">
                    <a:moveTo>
                      <a:pt x="0" y="281"/>
                    </a:moveTo>
                    <a:cubicBezTo>
                      <a:pt x="0" y="281"/>
                      <a:pt x="98" y="324"/>
                      <a:pt x="224" y="236"/>
                    </a:cubicBezTo>
                    <a:cubicBezTo>
                      <a:pt x="345" y="149"/>
                      <a:pt x="314" y="0"/>
                      <a:pt x="314" y="0"/>
                    </a:cubicBezTo>
                    <a:cubicBezTo>
                      <a:pt x="423" y="149"/>
                      <a:pt x="582" y="368"/>
                      <a:pt x="582" y="368"/>
                    </a:cubicBezTo>
                    <a:cubicBezTo>
                      <a:pt x="582" y="368"/>
                      <a:pt x="443" y="294"/>
                      <a:pt x="320" y="380"/>
                    </a:cubicBezTo>
                    <a:cubicBezTo>
                      <a:pt x="202" y="466"/>
                      <a:pt x="221" y="581"/>
                      <a:pt x="221" y="581"/>
                    </a:cubicBezTo>
                    <a:cubicBezTo>
                      <a:pt x="111" y="430"/>
                      <a:pt x="111" y="430"/>
                      <a:pt x="0" y="28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1" name="Oval 167"/>
              <p:cNvSpPr>
                <a:spLocks noChangeArrowheads="1"/>
              </p:cNvSpPr>
              <p:nvPr userDrawn="1"/>
            </p:nvSpPr>
            <p:spPr bwMode="gray">
              <a:xfrm>
                <a:off x="4037" y="350"/>
                <a:ext cx="308" cy="312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2" name="Freeform 168"/>
              <p:cNvSpPr>
                <a:spLocks/>
              </p:cNvSpPr>
              <p:nvPr userDrawn="1"/>
            </p:nvSpPr>
            <p:spPr bwMode="gray">
              <a:xfrm rot="3339406">
                <a:off x="4492" y="-124"/>
                <a:ext cx="108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64"/>
                  </a:cxn>
                  <a:cxn ang="0">
                    <a:pos x="438" y="0"/>
                  </a:cxn>
                  <a:cxn ang="0">
                    <a:pos x="438" y="227"/>
                  </a:cxn>
                  <a:cxn ang="0">
                    <a:pos x="223" y="164"/>
                  </a:cxn>
                  <a:cxn ang="0">
                    <a:pos x="0" y="227"/>
                  </a:cxn>
                  <a:cxn ang="0">
                    <a:pos x="0" y="0"/>
                  </a:cxn>
                </a:cxnLst>
                <a:rect l="0" t="0" r="r" b="b"/>
                <a:pathLst>
                  <a:path w="438" h="227">
                    <a:moveTo>
                      <a:pt x="0" y="0"/>
                    </a:moveTo>
                    <a:cubicBezTo>
                      <a:pt x="0" y="0"/>
                      <a:pt x="92" y="62"/>
                      <a:pt x="224" y="64"/>
                    </a:cubicBezTo>
                    <a:cubicBezTo>
                      <a:pt x="338" y="64"/>
                      <a:pt x="438" y="0"/>
                      <a:pt x="438" y="0"/>
                    </a:cubicBezTo>
                    <a:cubicBezTo>
                      <a:pt x="438" y="113"/>
                      <a:pt x="438" y="227"/>
                      <a:pt x="438" y="227"/>
                    </a:cubicBezTo>
                    <a:cubicBezTo>
                      <a:pt x="438" y="227"/>
                      <a:pt x="355" y="164"/>
                      <a:pt x="223" y="164"/>
                    </a:cubicBezTo>
                    <a:cubicBezTo>
                      <a:pt x="89" y="164"/>
                      <a:pt x="0" y="227"/>
                      <a:pt x="0" y="227"/>
                    </a:cubicBezTo>
                    <a:cubicBezTo>
                      <a:pt x="0" y="113"/>
                      <a:pt x="0" y="113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3" name="Oval 169"/>
              <p:cNvSpPr>
                <a:spLocks noChangeArrowheads="1"/>
              </p:cNvSpPr>
              <p:nvPr userDrawn="1"/>
            </p:nvSpPr>
            <p:spPr bwMode="gray">
              <a:xfrm rot="755188">
                <a:off x="4366" y="-284"/>
                <a:ext cx="205" cy="208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4" name="Freeform 170"/>
              <p:cNvSpPr>
                <a:spLocks/>
              </p:cNvSpPr>
              <p:nvPr userDrawn="1"/>
            </p:nvSpPr>
            <p:spPr bwMode="gray">
              <a:xfrm>
                <a:off x="4918" y="298"/>
                <a:ext cx="305" cy="347"/>
              </a:xfrm>
              <a:custGeom>
                <a:avLst/>
                <a:gdLst/>
                <a:ahLst/>
                <a:cxnLst>
                  <a:cxn ang="0">
                    <a:pos x="450" y="0"/>
                  </a:cxn>
                  <a:cxn ang="0">
                    <a:pos x="562" y="359"/>
                  </a:cxn>
                  <a:cxn ang="0">
                    <a:pos x="888" y="376"/>
                  </a:cxn>
                  <a:cxn ang="0">
                    <a:pos x="516" y="1008"/>
                  </a:cxn>
                  <a:cxn ang="0">
                    <a:pos x="392" y="652"/>
                  </a:cxn>
                  <a:cxn ang="0">
                    <a:pos x="0" y="688"/>
                  </a:cxn>
                  <a:cxn ang="0">
                    <a:pos x="450" y="0"/>
                  </a:cxn>
                </a:cxnLst>
                <a:rect l="0" t="0" r="r" b="b"/>
                <a:pathLst>
                  <a:path w="888" h="1008">
                    <a:moveTo>
                      <a:pt x="450" y="0"/>
                    </a:moveTo>
                    <a:cubicBezTo>
                      <a:pt x="450" y="0"/>
                      <a:pt x="382" y="207"/>
                      <a:pt x="562" y="359"/>
                    </a:cubicBezTo>
                    <a:cubicBezTo>
                      <a:pt x="735" y="489"/>
                      <a:pt x="888" y="376"/>
                      <a:pt x="888" y="376"/>
                    </a:cubicBezTo>
                    <a:cubicBezTo>
                      <a:pt x="708" y="695"/>
                      <a:pt x="516" y="1008"/>
                      <a:pt x="516" y="1008"/>
                    </a:cubicBezTo>
                    <a:cubicBezTo>
                      <a:pt x="516" y="1008"/>
                      <a:pt x="558" y="777"/>
                      <a:pt x="392" y="652"/>
                    </a:cubicBezTo>
                    <a:cubicBezTo>
                      <a:pt x="196" y="508"/>
                      <a:pt x="0" y="688"/>
                      <a:pt x="0" y="688"/>
                    </a:cubicBezTo>
                    <a:cubicBezTo>
                      <a:pt x="181" y="367"/>
                      <a:pt x="269" y="319"/>
                      <a:pt x="4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5" name="Oval 171"/>
              <p:cNvSpPr>
                <a:spLocks noChangeArrowheads="1"/>
              </p:cNvSpPr>
              <p:nvPr userDrawn="1"/>
            </p:nvSpPr>
            <p:spPr bwMode="gray">
              <a:xfrm>
                <a:off x="5095" y="397"/>
                <a:ext cx="481" cy="489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6" name="Oval 172"/>
              <p:cNvSpPr>
                <a:spLocks noChangeArrowheads="1"/>
              </p:cNvSpPr>
              <p:nvPr userDrawn="1"/>
            </p:nvSpPr>
            <p:spPr bwMode="gray">
              <a:xfrm>
                <a:off x="4425" y="-81"/>
                <a:ext cx="652" cy="662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197" name="Rectangle 173"/>
          <p:cNvSpPr>
            <a:spLocks noGrp="1" noChangeArrowheads="1"/>
          </p:cNvSpPr>
          <p:nvPr>
            <p:ph type="title"/>
          </p:nvPr>
        </p:nvSpPr>
        <p:spPr bwMode="gray">
          <a:xfrm>
            <a:off x="457202" y="198438"/>
            <a:ext cx="628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198" name="Rectangle 17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82702"/>
            <a:ext cx="8229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199" name="Rectangle 17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35725"/>
            <a:ext cx="1371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fld id="{DAA5BCA5-3DEC-4B0F-A663-17C96E3FBDC9}" type="datetime1">
              <a:rPr lang="en-US" altLang="ko-KR" smtClean="0"/>
              <a:pPr/>
              <a:t>2/9/2011</a:t>
            </a:fld>
            <a:endParaRPr lang="en-US" altLang="ko-KR"/>
          </a:p>
        </p:txBody>
      </p:sp>
      <p:sp>
        <p:nvSpPr>
          <p:cNvPr id="1200" name="Rectangle 17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086102" y="6435725"/>
            <a:ext cx="2324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굴림" pitchFamily="50" charset="-127"/>
              </a:defRPr>
            </a:lvl1pPr>
          </a:lstStyle>
          <a:p>
            <a:r>
              <a:rPr lang="en-US" altLang="ko-KR" smtClean="0"/>
              <a:t>L/O/G/O</a:t>
            </a:r>
            <a:endParaRPr lang="en-US" altLang="ko-KR"/>
          </a:p>
        </p:txBody>
      </p:sp>
      <p:sp>
        <p:nvSpPr>
          <p:cNvPr id="1201" name="Rectangle 1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86602" y="6435725"/>
            <a:ext cx="1689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31BC5C3B-81F3-4405-9CE7-2905C872D738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1202" name="Group 178"/>
          <p:cNvGrpSpPr>
            <a:grpSpLocks/>
          </p:cNvGrpSpPr>
          <p:nvPr/>
        </p:nvGrpSpPr>
        <p:grpSpPr bwMode="auto">
          <a:xfrm>
            <a:off x="8580441" y="711200"/>
            <a:ext cx="250825" cy="312738"/>
            <a:chOff x="5405" y="448"/>
            <a:chExt cx="158" cy="197"/>
          </a:xfrm>
        </p:grpSpPr>
        <p:sp>
          <p:nvSpPr>
            <p:cNvPr id="1203" name="Oval 179"/>
            <p:cNvSpPr>
              <a:spLocks noChangeArrowheads="1"/>
            </p:cNvSpPr>
            <p:nvPr userDrawn="1"/>
          </p:nvSpPr>
          <p:spPr bwMode="gray">
            <a:xfrm>
              <a:off x="5443" y="448"/>
              <a:ext cx="120" cy="11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4" name="Freeform 180"/>
            <p:cNvSpPr>
              <a:spLocks/>
            </p:cNvSpPr>
            <p:nvPr userDrawn="1"/>
          </p:nvSpPr>
          <p:spPr bwMode="gray">
            <a:xfrm rot="-573561">
              <a:off x="5405" y="532"/>
              <a:ext cx="112" cy="11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16" y="102"/>
                </a:cxn>
                <a:cxn ang="0">
                  <a:pos x="136" y="0"/>
                </a:cxn>
                <a:cxn ang="0">
                  <a:pos x="265" y="96"/>
                </a:cxn>
                <a:cxn ang="0">
                  <a:pos x="173" y="145"/>
                </a:cxn>
                <a:cxn ang="0">
                  <a:pos x="162" y="264"/>
                </a:cxn>
                <a:cxn ang="0">
                  <a:pos x="0" y="142"/>
                </a:cxn>
              </a:cxnLst>
              <a:rect l="0" t="0" r="r" b="b"/>
              <a:pathLst>
                <a:path w="265" h="264">
                  <a:moveTo>
                    <a:pt x="0" y="142"/>
                  </a:moveTo>
                  <a:cubicBezTo>
                    <a:pt x="0" y="142"/>
                    <a:pt x="75" y="157"/>
                    <a:pt x="116" y="102"/>
                  </a:cubicBezTo>
                  <a:cubicBezTo>
                    <a:pt x="146" y="62"/>
                    <a:pt x="136" y="0"/>
                    <a:pt x="136" y="0"/>
                  </a:cubicBezTo>
                  <a:cubicBezTo>
                    <a:pt x="200" y="48"/>
                    <a:pt x="265" y="96"/>
                    <a:pt x="265" y="96"/>
                  </a:cubicBezTo>
                  <a:cubicBezTo>
                    <a:pt x="265" y="96"/>
                    <a:pt x="207" y="98"/>
                    <a:pt x="173" y="145"/>
                  </a:cubicBezTo>
                  <a:cubicBezTo>
                    <a:pt x="129" y="207"/>
                    <a:pt x="162" y="264"/>
                    <a:pt x="162" y="264"/>
                  </a:cubicBezTo>
                  <a:cubicBezTo>
                    <a:pt x="97" y="216"/>
                    <a:pt x="65" y="190"/>
                    <a:pt x="0" y="14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05" name="Group 181"/>
            <p:cNvGrpSpPr>
              <a:grpSpLocks/>
            </p:cNvGrpSpPr>
            <p:nvPr userDrawn="1"/>
          </p:nvGrpSpPr>
          <p:grpSpPr bwMode="auto">
            <a:xfrm>
              <a:off x="5464" y="465"/>
              <a:ext cx="78" cy="81"/>
              <a:chOff x="2067" y="604"/>
              <a:chExt cx="1834" cy="1926"/>
            </a:xfrm>
          </p:grpSpPr>
          <p:sp>
            <p:nvSpPr>
              <p:cNvPr id="1206" name="Oval 182"/>
              <p:cNvSpPr>
                <a:spLocks noChangeArrowheads="1"/>
              </p:cNvSpPr>
              <p:nvPr userDrawn="1"/>
            </p:nvSpPr>
            <p:spPr bwMode="gray">
              <a:xfrm>
                <a:off x="2083" y="691"/>
                <a:ext cx="1818" cy="18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07" name="Oval 183"/>
              <p:cNvSpPr>
                <a:spLocks noChangeArrowheads="1"/>
              </p:cNvSpPr>
              <p:nvPr userDrawn="1"/>
            </p:nvSpPr>
            <p:spPr bwMode="gray">
              <a:xfrm>
                <a:off x="2067" y="673"/>
                <a:ext cx="1816" cy="184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08" name="Oval 184"/>
              <p:cNvSpPr>
                <a:spLocks noChangeArrowheads="1"/>
              </p:cNvSpPr>
              <p:nvPr userDrawn="1"/>
            </p:nvSpPr>
            <p:spPr bwMode="gray">
              <a:xfrm>
                <a:off x="2067" y="673"/>
                <a:ext cx="1816" cy="184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09" name="Oval 185"/>
              <p:cNvSpPr>
                <a:spLocks noChangeArrowheads="1"/>
              </p:cNvSpPr>
              <p:nvPr userDrawn="1"/>
            </p:nvSpPr>
            <p:spPr bwMode="gray">
              <a:xfrm>
                <a:off x="2135" y="746"/>
                <a:ext cx="1677" cy="1698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210" name="Group 186"/>
              <p:cNvGrpSpPr>
                <a:grpSpLocks/>
              </p:cNvGrpSpPr>
              <p:nvPr userDrawn="1"/>
            </p:nvGrpSpPr>
            <p:grpSpPr bwMode="auto">
              <a:xfrm>
                <a:off x="2072" y="604"/>
                <a:ext cx="1773" cy="1856"/>
                <a:chOff x="567" y="1525"/>
                <a:chExt cx="1356" cy="1401"/>
              </a:xfrm>
            </p:grpSpPr>
            <p:sp>
              <p:nvSpPr>
                <p:cNvPr id="1211" name="Oval 187"/>
                <p:cNvSpPr>
                  <a:spLocks noChangeArrowheads="1"/>
                </p:cNvSpPr>
                <p:nvPr/>
              </p:nvSpPr>
              <p:spPr bwMode="gray">
                <a:xfrm>
                  <a:off x="609" y="1622"/>
                  <a:ext cx="1294" cy="13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72941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pic>
              <p:nvPicPr>
                <p:cNvPr id="1212" name="Picture 188" descr="cir_lighteffect0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lum bright="18000" contrast="-12000"/>
                </a:blip>
                <a:srcRect/>
                <a:stretch>
                  <a:fillRect/>
                </a:stretch>
              </p:blipFill>
              <p:spPr bwMode="gray">
                <a:xfrm>
                  <a:off x="567" y="1525"/>
                  <a:ext cx="1356" cy="1186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213" name="Group 189"/>
          <p:cNvGrpSpPr>
            <a:grpSpLocks/>
          </p:cNvGrpSpPr>
          <p:nvPr/>
        </p:nvGrpSpPr>
        <p:grpSpPr bwMode="auto">
          <a:xfrm>
            <a:off x="7912102" y="15875"/>
            <a:ext cx="782639" cy="609600"/>
            <a:chOff x="4984" y="10"/>
            <a:chExt cx="493" cy="384"/>
          </a:xfrm>
        </p:grpSpPr>
        <p:sp>
          <p:nvSpPr>
            <p:cNvPr id="1214" name="Freeform 190"/>
            <p:cNvSpPr>
              <a:spLocks/>
            </p:cNvSpPr>
            <p:nvPr userDrawn="1"/>
          </p:nvSpPr>
          <p:spPr bwMode="gray">
            <a:xfrm rot="616041">
              <a:off x="4984" y="145"/>
              <a:ext cx="253" cy="249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286" y="199"/>
                </a:cxn>
                <a:cxn ang="0">
                  <a:pos x="419" y="0"/>
                </a:cxn>
                <a:cxn ang="0">
                  <a:pos x="596" y="254"/>
                </a:cxn>
                <a:cxn ang="0">
                  <a:pos x="363" y="311"/>
                </a:cxn>
                <a:cxn ang="0">
                  <a:pos x="242" y="576"/>
                </a:cxn>
                <a:cxn ang="0">
                  <a:pos x="0" y="226"/>
                </a:cxn>
              </a:cxnLst>
              <a:rect l="0" t="0" r="r" b="b"/>
              <a:pathLst>
                <a:path w="596" h="576">
                  <a:moveTo>
                    <a:pt x="0" y="226"/>
                  </a:moveTo>
                  <a:cubicBezTo>
                    <a:pt x="0" y="226"/>
                    <a:pt x="154" y="288"/>
                    <a:pt x="286" y="199"/>
                  </a:cubicBezTo>
                  <a:cubicBezTo>
                    <a:pt x="418" y="113"/>
                    <a:pt x="419" y="0"/>
                    <a:pt x="419" y="0"/>
                  </a:cubicBezTo>
                  <a:cubicBezTo>
                    <a:pt x="507" y="127"/>
                    <a:pt x="596" y="254"/>
                    <a:pt x="596" y="254"/>
                  </a:cubicBezTo>
                  <a:cubicBezTo>
                    <a:pt x="596" y="254"/>
                    <a:pt x="511" y="206"/>
                    <a:pt x="363" y="311"/>
                  </a:cubicBezTo>
                  <a:cubicBezTo>
                    <a:pt x="224" y="408"/>
                    <a:pt x="242" y="576"/>
                    <a:pt x="242" y="576"/>
                  </a:cubicBezTo>
                  <a:cubicBezTo>
                    <a:pt x="154" y="448"/>
                    <a:pt x="88" y="352"/>
                    <a:pt x="0" y="22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5" name="Oval 191"/>
            <p:cNvSpPr>
              <a:spLocks noChangeArrowheads="1"/>
            </p:cNvSpPr>
            <p:nvPr userDrawn="1"/>
          </p:nvSpPr>
          <p:spPr bwMode="gray">
            <a:xfrm rot="-443997">
              <a:off x="5182" y="10"/>
              <a:ext cx="295" cy="3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6" name="Oval 192"/>
            <p:cNvSpPr>
              <a:spLocks noChangeArrowheads="1"/>
            </p:cNvSpPr>
            <p:nvPr userDrawn="1"/>
          </p:nvSpPr>
          <p:spPr bwMode="gray">
            <a:xfrm rot="-443997">
              <a:off x="5216" y="45"/>
              <a:ext cx="228" cy="23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7" name="Oval 193"/>
            <p:cNvSpPr>
              <a:spLocks noChangeArrowheads="1"/>
            </p:cNvSpPr>
            <p:nvPr userDrawn="1"/>
          </p:nvSpPr>
          <p:spPr bwMode="gray">
            <a:xfrm rot="-443997">
              <a:off x="5214" y="43"/>
              <a:ext cx="228" cy="2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8" name="Oval 194"/>
            <p:cNvSpPr>
              <a:spLocks noChangeArrowheads="1"/>
            </p:cNvSpPr>
            <p:nvPr userDrawn="1"/>
          </p:nvSpPr>
          <p:spPr bwMode="gray">
            <a:xfrm rot="-443997">
              <a:off x="5214" y="43"/>
              <a:ext cx="228" cy="232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9" name="Oval 195"/>
            <p:cNvSpPr>
              <a:spLocks noChangeArrowheads="1"/>
            </p:cNvSpPr>
            <p:nvPr userDrawn="1"/>
          </p:nvSpPr>
          <p:spPr bwMode="gray">
            <a:xfrm rot="-443997">
              <a:off x="5223" y="52"/>
              <a:ext cx="210" cy="214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220" name="Group 196"/>
          <p:cNvGrpSpPr>
            <a:grpSpLocks/>
          </p:cNvGrpSpPr>
          <p:nvPr/>
        </p:nvGrpSpPr>
        <p:grpSpPr bwMode="auto">
          <a:xfrm>
            <a:off x="8696325" y="1430338"/>
            <a:ext cx="496888" cy="463550"/>
            <a:chOff x="5478" y="901"/>
            <a:chExt cx="313" cy="292"/>
          </a:xfrm>
        </p:grpSpPr>
        <p:sp>
          <p:nvSpPr>
            <p:cNvPr id="1221" name="Freeform 197"/>
            <p:cNvSpPr>
              <a:spLocks/>
            </p:cNvSpPr>
            <p:nvPr userDrawn="1"/>
          </p:nvSpPr>
          <p:spPr bwMode="gray">
            <a:xfrm rot="611549">
              <a:off x="5478" y="901"/>
              <a:ext cx="204" cy="203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40" y="180"/>
                </a:cxn>
                <a:cxn ang="0">
                  <a:pos x="398" y="182"/>
                </a:cxn>
                <a:cxn ang="0">
                  <a:pos x="297" y="392"/>
                </a:cxn>
                <a:cxn ang="0">
                  <a:pos x="195" y="271"/>
                </a:cxn>
                <a:cxn ang="0">
                  <a:pos x="0" y="298"/>
                </a:cxn>
                <a:cxn ang="0">
                  <a:pos x="140" y="0"/>
                </a:cxn>
              </a:cxnLst>
              <a:rect l="0" t="0" r="r" b="b"/>
              <a:pathLst>
                <a:path w="398" h="392">
                  <a:moveTo>
                    <a:pt x="140" y="0"/>
                  </a:moveTo>
                  <a:cubicBezTo>
                    <a:pt x="140" y="0"/>
                    <a:pt x="138" y="124"/>
                    <a:pt x="240" y="180"/>
                  </a:cubicBezTo>
                  <a:cubicBezTo>
                    <a:pt x="309" y="213"/>
                    <a:pt x="398" y="182"/>
                    <a:pt x="398" y="182"/>
                  </a:cubicBezTo>
                  <a:cubicBezTo>
                    <a:pt x="348" y="287"/>
                    <a:pt x="297" y="392"/>
                    <a:pt x="297" y="392"/>
                  </a:cubicBezTo>
                  <a:cubicBezTo>
                    <a:pt x="297" y="392"/>
                    <a:pt x="275" y="309"/>
                    <a:pt x="195" y="271"/>
                  </a:cubicBezTo>
                  <a:cubicBezTo>
                    <a:pt x="96" y="222"/>
                    <a:pt x="0" y="298"/>
                    <a:pt x="0" y="298"/>
                  </a:cubicBezTo>
                  <a:cubicBezTo>
                    <a:pt x="50" y="192"/>
                    <a:pt x="90" y="104"/>
                    <a:pt x="140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2" name="Oval 198"/>
            <p:cNvSpPr>
              <a:spLocks noChangeArrowheads="1"/>
            </p:cNvSpPr>
            <p:nvPr userDrawn="1"/>
          </p:nvSpPr>
          <p:spPr bwMode="gray">
            <a:xfrm>
              <a:off x="5612" y="1012"/>
              <a:ext cx="179" cy="18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23" name="Group 199"/>
            <p:cNvGrpSpPr>
              <a:grpSpLocks/>
            </p:cNvGrpSpPr>
            <p:nvPr userDrawn="1"/>
          </p:nvGrpSpPr>
          <p:grpSpPr bwMode="auto">
            <a:xfrm>
              <a:off x="5637" y="1038"/>
              <a:ext cx="129" cy="130"/>
              <a:chOff x="2612" y="1074"/>
              <a:chExt cx="1235" cy="1251"/>
            </a:xfrm>
          </p:grpSpPr>
          <p:sp>
            <p:nvSpPr>
              <p:cNvPr id="1224" name="Oval 200"/>
              <p:cNvSpPr>
                <a:spLocks noChangeArrowheads="1"/>
              </p:cNvSpPr>
              <p:nvPr/>
            </p:nvSpPr>
            <p:spPr bwMode="gray">
              <a:xfrm>
                <a:off x="2623" y="1086"/>
                <a:ext cx="1224" cy="12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25" name="Oval 201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26" name="Oval 202"/>
              <p:cNvSpPr>
                <a:spLocks noChangeArrowheads="1"/>
              </p:cNvSpPr>
              <p:nvPr/>
            </p:nvSpPr>
            <p:spPr bwMode="gray">
              <a:xfrm>
                <a:off x="2612" y="1074"/>
                <a:ext cx="1223" cy="1240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27" name="Oval 203"/>
              <p:cNvSpPr>
                <a:spLocks noChangeArrowheads="1"/>
              </p:cNvSpPr>
              <p:nvPr/>
            </p:nvSpPr>
            <p:spPr bwMode="gray">
              <a:xfrm>
                <a:off x="2658" y="1123"/>
                <a:ext cx="1129" cy="114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228" name="Group 204"/>
          <p:cNvGrpSpPr>
            <a:grpSpLocks/>
          </p:cNvGrpSpPr>
          <p:nvPr/>
        </p:nvGrpSpPr>
        <p:grpSpPr bwMode="auto">
          <a:xfrm>
            <a:off x="6116637" y="766763"/>
            <a:ext cx="1046163" cy="590550"/>
            <a:chOff x="3853" y="483"/>
            <a:chExt cx="659" cy="372"/>
          </a:xfrm>
        </p:grpSpPr>
        <p:grpSp>
          <p:nvGrpSpPr>
            <p:cNvPr id="1229" name="Group 205"/>
            <p:cNvGrpSpPr>
              <a:grpSpLocks/>
            </p:cNvGrpSpPr>
            <p:nvPr userDrawn="1"/>
          </p:nvGrpSpPr>
          <p:grpSpPr bwMode="auto">
            <a:xfrm>
              <a:off x="3853" y="626"/>
              <a:ext cx="210" cy="126"/>
              <a:chOff x="3853" y="626"/>
              <a:chExt cx="210" cy="126"/>
            </a:xfrm>
          </p:grpSpPr>
          <p:sp>
            <p:nvSpPr>
              <p:cNvPr id="1230" name="Freeform 206"/>
              <p:cNvSpPr>
                <a:spLocks/>
              </p:cNvSpPr>
              <p:nvPr userDrawn="1"/>
            </p:nvSpPr>
            <p:spPr bwMode="gray">
              <a:xfrm rot="-2445443">
                <a:off x="3953" y="637"/>
                <a:ext cx="110" cy="112"/>
              </a:xfrm>
              <a:custGeom>
                <a:avLst/>
                <a:gdLst/>
                <a:ahLst/>
                <a:cxnLst>
                  <a:cxn ang="0">
                    <a:pos x="110" y="235"/>
                  </a:cxn>
                  <a:cxn ang="0">
                    <a:pos x="86" y="133"/>
                  </a:cxn>
                  <a:cxn ang="0">
                    <a:pos x="0" y="113"/>
                  </a:cxn>
                  <a:cxn ang="0">
                    <a:pos x="104" y="0"/>
                  </a:cxn>
                  <a:cxn ang="0">
                    <a:pos x="133" y="84"/>
                  </a:cxn>
                  <a:cxn ang="0">
                    <a:pos x="235" y="99"/>
                  </a:cxn>
                  <a:cxn ang="0">
                    <a:pos x="110" y="235"/>
                  </a:cxn>
                </a:cxnLst>
                <a:rect l="0" t="0" r="r" b="b"/>
                <a:pathLst>
                  <a:path w="235" h="235">
                    <a:moveTo>
                      <a:pt x="110" y="235"/>
                    </a:moveTo>
                    <a:cubicBezTo>
                      <a:pt x="110" y="235"/>
                      <a:pt x="133" y="175"/>
                      <a:pt x="86" y="133"/>
                    </a:cubicBezTo>
                    <a:cubicBezTo>
                      <a:pt x="49" y="96"/>
                      <a:pt x="0" y="113"/>
                      <a:pt x="0" y="113"/>
                    </a:cubicBezTo>
                    <a:cubicBezTo>
                      <a:pt x="52" y="57"/>
                      <a:pt x="104" y="0"/>
                      <a:pt x="104" y="0"/>
                    </a:cubicBezTo>
                    <a:cubicBezTo>
                      <a:pt x="104" y="0"/>
                      <a:pt x="91" y="48"/>
                      <a:pt x="133" y="84"/>
                    </a:cubicBezTo>
                    <a:cubicBezTo>
                      <a:pt x="182" y="124"/>
                      <a:pt x="235" y="99"/>
                      <a:pt x="235" y="99"/>
                    </a:cubicBezTo>
                    <a:cubicBezTo>
                      <a:pt x="183" y="156"/>
                      <a:pt x="161" y="179"/>
                      <a:pt x="110" y="23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1" name="Oval 207"/>
              <p:cNvSpPr>
                <a:spLocks noChangeArrowheads="1"/>
              </p:cNvSpPr>
              <p:nvPr userDrawn="1"/>
            </p:nvSpPr>
            <p:spPr bwMode="gray">
              <a:xfrm>
                <a:off x="3853" y="626"/>
                <a:ext cx="124" cy="12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232" name="Group 208"/>
              <p:cNvGrpSpPr>
                <a:grpSpLocks/>
              </p:cNvGrpSpPr>
              <p:nvPr userDrawn="1"/>
            </p:nvGrpSpPr>
            <p:grpSpPr bwMode="auto">
              <a:xfrm>
                <a:off x="3873" y="646"/>
                <a:ext cx="84" cy="86"/>
                <a:chOff x="2612" y="1074"/>
                <a:chExt cx="1235" cy="1251"/>
              </a:xfrm>
            </p:grpSpPr>
            <p:sp>
              <p:nvSpPr>
                <p:cNvPr id="1233" name="Oval 209"/>
                <p:cNvSpPr>
                  <a:spLocks noChangeArrowheads="1"/>
                </p:cNvSpPr>
                <p:nvPr/>
              </p:nvSpPr>
              <p:spPr bwMode="gray">
                <a:xfrm>
                  <a:off x="2623" y="1086"/>
                  <a:ext cx="1224" cy="123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4" name="Oval 210"/>
                <p:cNvSpPr>
                  <a:spLocks noChangeArrowheads="1"/>
                </p:cNvSpPr>
                <p:nvPr/>
              </p:nvSpPr>
              <p:spPr bwMode="gray">
                <a:xfrm>
                  <a:off x="2612" y="1074"/>
                  <a:ext cx="1223" cy="1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5" name="Oval 211"/>
                <p:cNvSpPr>
                  <a:spLocks noChangeArrowheads="1"/>
                </p:cNvSpPr>
                <p:nvPr/>
              </p:nvSpPr>
              <p:spPr bwMode="gray">
                <a:xfrm>
                  <a:off x="2612" y="1074"/>
                  <a:ext cx="1223" cy="1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6" name="Oval 212"/>
                <p:cNvSpPr>
                  <a:spLocks noChangeArrowheads="1"/>
                </p:cNvSpPr>
                <p:nvPr/>
              </p:nvSpPr>
              <p:spPr bwMode="gray">
                <a:xfrm>
                  <a:off x="2658" y="1123"/>
                  <a:ext cx="1129" cy="1144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37" name="Group 213"/>
            <p:cNvGrpSpPr>
              <a:grpSpLocks/>
            </p:cNvGrpSpPr>
            <p:nvPr userDrawn="1"/>
          </p:nvGrpSpPr>
          <p:grpSpPr bwMode="auto">
            <a:xfrm>
              <a:off x="4037" y="483"/>
              <a:ext cx="475" cy="372"/>
              <a:chOff x="4037" y="483"/>
              <a:chExt cx="475" cy="372"/>
            </a:xfrm>
          </p:grpSpPr>
          <p:sp>
            <p:nvSpPr>
              <p:cNvPr id="1238" name="Freeform 214"/>
              <p:cNvSpPr>
                <a:spLocks/>
              </p:cNvSpPr>
              <p:nvPr userDrawn="1"/>
            </p:nvSpPr>
            <p:spPr bwMode="gray">
              <a:xfrm rot="710587">
                <a:off x="4279" y="483"/>
                <a:ext cx="233" cy="236"/>
              </a:xfrm>
              <a:custGeom>
                <a:avLst/>
                <a:gdLst/>
                <a:ahLst/>
                <a:cxnLst>
                  <a:cxn ang="0">
                    <a:pos x="0" y="281"/>
                  </a:cxn>
                  <a:cxn ang="0">
                    <a:pos x="224" y="236"/>
                  </a:cxn>
                  <a:cxn ang="0">
                    <a:pos x="314" y="0"/>
                  </a:cxn>
                  <a:cxn ang="0">
                    <a:pos x="582" y="368"/>
                  </a:cxn>
                  <a:cxn ang="0">
                    <a:pos x="320" y="380"/>
                  </a:cxn>
                  <a:cxn ang="0">
                    <a:pos x="221" y="581"/>
                  </a:cxn>
                  <a:cxn ang="0">
                    <a:pos x="0" y="281"/>
                  </a:cxn>
                </a:cxnLst>
                <a:rect l="0" t="0" r="r" b="b"/>
                <a:pathLst>
                  <a:path w="582" h="581">
                    <a:moveTo>
                      <a:pt x="0" y="281"/>
                    </a:moveTo>
                    <a:cubicBezTo>
                      <a:pt x="0" y="281"/>
                      <a:pt x="98" y="324"/>
                      <a:pt x="224" y="236"/>
                    </a:cubicBezTo>
                    <a:cubicBezTo>
                      <a:pt x="345" y="149"/>
                      <a:pt x="314" y="0"/>
                      <a:pt x="314" y="0"/>
                    </a:cubicBezTo>
                    <a:cubicBezTo>
                      <a:pt x="423" y="149"/>
                      <a:pt x="582" y="368"/>
                      <a:pt x="582" y="368"/>
                    </a:cubicBezTo>
                    <a:cubicBezTo>
                      <a:pt x="582" y="368"/>
                      <a:pt x="443" y="294"/>
                      <a:pt x="320" y="380"/>
                    </a:cubicBezTo>
                    <a:cubicBezTo>
                      <a:pt x="202" y="466"/>
                      <a:pt x="221" y="581"/>
                      <a:pt x="221" y="581"/>
                    </a:cubicBezTo>
                    <a:cubicBezTo>
                      <a:pt x="111" y="430"/>
                      <a:pt x="111" y="430"/>
                      <a:pt x="0" y="28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9" name="Oval 215"/>
              <p:cNvSpPr>
                <a:spLocks noChangeArrowheads="1"/>
              </p:cNvSpPr>
              <p:nvPr userDrawn="1"/>
            </p:nvSpPr>
            <p:spPr bwMode="gray">
              <a:xfrm>
                <a:off x="4037" y="543"/>
                <a:ext cx="308" cy="3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240" name="Group 216"/>
              <p:cNvGrpSpPr>
                <a:grpSpLocks/>
              </p:cNvGrpSpPr>
              <p:nvPr userDrawn="1"/>
            </p:nvGrpSpPr>
            <p:grpSpPr bwMode="auto">
              <a:xfrm>
                <a:off x="4067" y="563"/>
                <a:ext cx="248" cy="263"/>
                <a:chOff x="700" y="2072"/>
                <a:chExt cx="724" cy="766"/>
              </a:xfrm>
            </p:grpSpPr>
            <p:grpSp>
              <p:nvGrpSpPr>
                <p:cNvPr id="1241" name="Group 217"/>
                <p:cNvGrpSpPr>
                  <a:grpSpLocks/>
                </p:cNvGrpSpPr>
                <p:nvPr userDrawn="1"/>
              </p:nvGrpSpPr>
              <p:grpSpPr bwMode="auto">
                <a:xfrm>
                  <a:off x="700" y="2072"/>
                  <a:ext cx="724" cy="766"/>
                  <a:chOff x="1024" y="1985"/>
                  <a:chExt cx="620" cy="656"/>
                </a:xfrm>
              </p:grpSpPr>
              <p:grpSp>
                <p:nvGrpSpPr>
                  <p:cNvPr id="1242" name="Group 21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024" y="2015"/>
                    <a:ext cx="620" cy="626"/>
                    <a:chOff x="2929" y="0"/>
                    <a:chExt cx="1094" cy="1092"/>
                  </a:xfrm>
                </p:grpSpPr>
                <p:sp>
                  <p:nvSpPr>
                    <p:cNvPr id="1243" name="Oval 2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929" y="0"/>
                      <a:ext cx="1094" cy="10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44" name="Oval 22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929" y="0"/>
                      <a:ext cx="1094" cy="109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tx2"/>
                        </a:gs>
                        <a:gs pos="100000">
                          <a:schemeClr val="tx2">
                            <a:gamma/>
                            <a:tint val="0"/>
                            <a:invGamma/>
                            <a:alpha val="0"/>
                          </a:schemeClr>
                        </a:gs>
                      </a:gsLst>
                      <a:lin ang="27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45" name="Oval 22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971" y="42"/>
                      <a:ext cx="1010" cy="100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246" name="Group 22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024" y="1985"/>
                    <a:ext cx="612" cy="644"/>
                    <a:chOff x="567" y="1525"/>
                    <a:chExt cx="1356" cy="1401"/>
                  </a:xfrm>
                </p:grpSpPr>
                <p:sp>
                  <p:nvSpPr>
                    <p:cNvPr id="1247" name="Oval 22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09" y="1622"/>
                      <a:ext cx="1294" cy="13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72941"/>
                            <a:invGamma/>
                          </a:schemeClr>
                        </a:gs>
                      </a:gsLst>
                      <a:lin ang="5400000" scaled="1"/>
                    </a:gradFill>
                    <a:ln w="38100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pic>
                  <p:nvPicPr>
                    <p:cNvPr id="1248" name="Picture 224" descr="cir_lighteffect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print">
                      <a:lum bright="18000" contrast="-12000"/>
                    </a:blip>
                    <a:srcRect/>
                    <a:stretch>
                      <a:fillRect/>
                    </a:stretch>
                  </p:blipFill>
                  <p:spPr bwMode="gray">
                    <a:xfrm>
                      <a:off x="567" y="1525"/>
                      <a:ext cx="1356" cy="1186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pic>
              <p:nvPicPr>
                <p:cNvPr id="1249" name="Picture 225" descr="6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gray">
                <a:xfrm>
                  <a:off x="715" y="2544"/>
                  <a:ext cx="682" cy="286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250" name="Group 226"/>
          <p:cNvGrpSpPr>
            <a:grpSpLocks/>
          </p:cNvGrpSpPr>
          <p:nvPr/>
        </p:nvGrpSpPr>
        <p:grpSpPr bwMode="auto">
          <a:xfrm>
            <a:off x="6931025" y="-144463"/>
            <a:ext cx="379413" cy="434976"/>
            <a:chOff x="4366" y="-91"/>
            <a:chExt cx="239" cy="274"/>
          </a:xfrm>
        </p:grpSpPr>
        <p:sp>
          <p:nvSpPr>
            <p:cNvPr id="1251" name="Freeform 227"/>
            <p:cNvSpPr>
              <a:spLocks/>
            </p:cNvSpPr>
            <p:nvPr userDrawn="1"/>
          </p:nvSpPr>
          <p:spPr bwMode="gray">
            <a:xfrm rot="3339406">
              <a:off x="4492" y="69"/>
              <a:ext cx="108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4" y="64"/>
                </a:cxn>
                <a:cxn ang="0">
                  <a:pos x="438" y="0"/>
                </a:cxn>
                <a:cxn ang="0">
                  <a:pos x="438" y="227"/>
                </a:cxn>
                <a:cxn ang="0">
                  <a:pos x="223" y="164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438" h="227">
                  <a:moveTo>
                    <a:pt x="0" y="0"/>
                  </a:moveTo>
                  <a:cubicBezTo>
                    <a:pt x="0" y="0"/>
                    <a:pt x="92" y="62"/>
                    <a:pt x="224" y="64"/>
                  </a:cubicBezTo>
                  <a:cubicBezTo>
                    <a:pt x="338" y="64"/>
                    <a:pt x="438" y="0"/>
                    <a:pt x="438" y="0"/>
                  </a:cubicBezTo>
                  <a:cubicBezTo>
                    <a:pt x="438" y="113"/>
                    <a:pt x="438" y="227"/>
                    <a:pt x="438" y="227"/>
                  </a:cubicBezTo>
                  <a:cubicBezTo>
                    <a:pt x="438" y="227"/>
                    <a:pt x="355" y="164"/>
                    <a:pt x="223" y="164"/>
                  </a:cubicBezTo>
                  <a:cubicBezTo>
                    <a:pt x="89" y="164"/>
                    <a:pt x="0" y="227"/>
                    <a:pt x="0" y="227"/>
                  </a:cubicBezTo>
                  <a:cubicBezTo>
                    <a:pt x="0" y="113"/>
                    <a:pt x="0" y="113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2" name="Oval 228"/>
            <p:cNvSpPr>
              <a:spLocks noChangeArrowheads="1"/>
            </p:cNvSpPr>
            <p:nvPr userDrawn="1"/>
          </p:nvSpPr>
          <p:spPr bwMode="gray">
            <a:xfrm rot="755188">
              <a:off x="4366" y="-91"/>
              <a:ext cx="205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53" name="Group 229"/>
            <p:cNvGrpSpPr>
              <a:grpSpLocks/>
            </p:cNvGrpSpPr>
            <p:nvPr userDrawn="1"/>
          </p:nvGrpSpPr>
          <p:grpSpPr bwMode="auto">
            <a:xfrm rot="939994">
              <a:off x="4391" y="-71"/>
              <a:ext cx="156" cy="159"/>
              <a:chOff x="1349" y="302"/>
              <a:chExt cx="454" cy="462"/>
            </a:xfrm>
          </p:grpSpPr>
          <p:grpSp>
            <p:nvGrpSpPr>
              <p:cNvPr id="1254" name="Group 230"/>
              <p:cNvGrpSpPr>
                <a:grpSpLocks/>
              </p:cNvGrpSpPr>
              <p:nvPr userDrawn="1"/>
            </p:nvGrpSpPr>
            <p:grpSpPr bwMode="auto">
              <a:xfrm rot="-184806">
                <a:off x="1349" y="302"/>
                <a:ext cx="454" cy="462"/>
                <a:chOff x="2067" y="604"/>
                <a:chExt cx="1834" cy="1926"/>
              </a:xfrm>
            </p:grpSpPr>
            <p:sp>
              <p:nvSpPr>
                <p:cNvPr id="1255" name="Oval 231"/>
                <p:cNvSpPr>
                  <a:spLocks noChangeArrowheads="1"/>
                </p:cNvSpPr>
                <p:nvPr userDrawn="1"/>
              </p:nvSpPr>
              <p:spPr bwMode="gray">
                <a:xfrm>
                  <a:off x="2083" y="691"/>
                  <a:ext cx="1818" cy="183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56" name="Oval 232"/>
                <p:cNvSpPr>
                  <a:spLocks noChangeArrowheads="1"/>
                </p:cNvSpPr>
                <p:nvPr userDrawn="1"/>
              </p:nvSpPr>
              <p:spPr bwMode="gray">
                <a:xfrm>
                  <a:off x="2067" y="673"/>
                  <a:ext cx="1816" cy="18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57" name="Oval 233"/>
                <p:cNvSpPr>
                  <a:spLocks noChangeArrowheads="1"/>
                </p:cNvSpPr>
                <p:nvPr userDrawn="1"/>
              </p:nvSpPr>
              <p:spPr bwMode="gray">
                <a:xfrm>
                  <a:off x="2067" y="673"/>
                  <a:ext cx="1816" cy="18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58" name="Oval 234"/>
                <p:cNvSpPr>
                  <a:spLocks noChangeArrowheads="1"/>
                </p:cNvSpPr>
                <p:nvPr userDrawn="1"/>
              </p:nvSpPr>
              <p:spPr bwMode="gray">
                <a:xfrm>
                  <a:off x="2135" y="746"/>
                  <a:ext cx="1677" cy="169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259" name="Group 235"/>
                <p:cNvGrpSpPr>
                  <a:grpSpLocks/>
                </p:cNvGrpSpPr>
                <p:nvPr userDrawn="1"/>
              </p:nvGrpSpPr>
              <p:grpSpPr bwMode="auto">
                <a:xfrm>
                  <a:off x="2072" y="604"/>
                  <a:ext cx="1773" cy="1856"/>
                  <a:chOff x="567" y="1525"/>
                  <a:chExt cx="1356" cy="1401"/>
                </a:xfrm>
              </p:grpSpPr>
              <p:sp>
                <p:nvSpPr>
                  <p:cNvPr id="1260" name="Oval 236"/>
                  <p:cNvSpPr>
                    <a:spLocks noChangeArrowheads="1"/>
                  </p:cNvSpPr>
                  <p:nvPr/>
                </p:nvSpPr>
                <p:spPr bwMode="gray">
                  <a:xfrm>
                    <a:off x="609" y="1622"/>
                    <a:ext cx="1294" cy="13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72941"/>
                          <a:invGamma/>
                        </a:schemeClr>
                      </a:gs>
                    </a:gsLst>
                    <a:lin ang="54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pic>
                <p:nvPicPr>
                  <p:cNvPr id="1261" name="Picture 237" descr="cir_lighteffect0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lum bright="18000" contrast="-12000"/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567" y="1525"/>
                    <a:ext cx="1356" cy="1186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262" name="Picture 238" descr="6"/>
              <p:cNvPicPr>
                <a:picLocks noChangeAspect="1" noChangeArrowheads="1"/>
              </p:cNvPicPr>
              <p:nvPr userDrawn="1"/>
            </p:nvPicPr>
            <p:blipFill>
              <a:blip r:embed="rId21" cstate="print"/>
              <a:srcRect/>
              <a:stretch>
                <a:fillRect/>
              </a:stretch>
            </p:blipFill>
            <p:spPr bwMode="gray">
              <a:xfrm>
                <a:off x="1356" y="568"/>
                <a:ext cx="422" cy="17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63" name="Group 239"/>
          <p:cNvGrpSpPr>
            <a:grpSpLocks/>
          </p:cNvGrpSpPr>
          <p:nvPr/>
        </p:nvGrpSpPr>
        <p:grpSpPr bwMode="auto">
          <a:xfrm>
            <a:off x="7807327" y="779463"/>
            <a:ext cx="1044575" cy="933450"/>
            <a:chOff x="4918" y="491"/>
            <a:chExt cx="658" cy="588"/>
          </a:xfrm>
        </p:grpSpPr>
        <p:sp>
          <p:nvSpPr>
            <p:cNvPr id="1264" name="Freeform 240"/>
            <p:cNvSpPr>
              <a:spLocks/>
            </p:cNvSpPr>
            <p:nvPr userDrawn="1"/>
          </p:nvSpPr>
          <p:spPr bwMode="gray">
            <a:xfrm>
              <a:off x="4918" y="491"/>
              <a:ext cx="305" cy="347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62" y="359"/>
                </a:cxn>
                <a:cxn ang="0">
                  <a:pos x="888" y="376"/>
                </a:cxn>
                <a:cxn ang="0">
                  <a:pos x="516" y="1008"/>
                </a:cxn>
                <a:cxn ang="0">
                  <a:pos x="392" y="652"/>
                </a:cxn>
                <a:cxn ang="0">
                  <a:pos x="0" y="688"/>
                </a:cxn>
                <a:cxn ang="0">
                  <a:pos x="450" y="0"/>
                </a:cxn>
              </a:cxnLst>
              <a:rect l="0" t="0" r="r" b="b"/>
              <a:pathLst>
                <a:path w="888" h="1008">
                  <a:moveTo>
                    <a:pt x="450" y="0"/>
                  </a:moveTo>
                  <a:cubicBezTo>
                    <a:pt x="450" y="0"/>
                    <a:pt x="382" y="207"/>
                    <a:pt x="562" y="359"/>
                  </a:cubicBezTo>
                  <a:cubicBezTo>
                    <a:pt x="735" y="489"/>
                    <a:pt x="888" y="376"/>
                    <a:pt x="888" y="376"/>
                  </a:cubicBezTo>
                  <a:cubicBezTo>
                    <a:pt x="708" y="695"/>
                    <a:pt x="516" y="1008"/>
                    <a:pt x="516" y="1008"/>
                  </a:cubicBezTo>
                  <a:cubicBezTo>
                    <a:pt x="516" y="1008"/>
                    <a:pt x="558" y="777"/>
                    <a:pt x="392" y="652"/>
                  </a:cubicBezTo>
                  <a:cubicBezTo>
                    <a:pt x="196" y="508"/>
                    <a:pt x="0" y="688"/>
                    <a:pt x="0" y="688"/>
                  </a:cubicBezTo>
                  <a:cubicBezTo>
                    <a:pt x="181" y="367"/>
                    <a:pt x="269" y="319"/>
                    <a:pt x="450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5" name="Oval 241"/>
            <p:cNvSpPr>
              <a:spLocks noChangeArrowheads="1"/>
            </p:cNvSpPr>
            <p:nvPr userDrawn="1"/>
          </p:nvSpPr>
          <p:spPr bwMode="gray">
            <a:xfrm>
              <a:off x="5095" y="590"/>
              <a:ext cx="481" cy="48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66" name="Group 242"/>
            <p:cNvGrpSpPr>
              <a:grpSpLocks/>
            </p:cNvGrpSpPr>
            <p:nvPr userDrawn="1"/>
          </p:nvGrpSpPr>
          <p:grpSpPr bwMode="auto">
            <a:xfrm>
              <a:off x="5136" y="622"/>
              <a:ext cx="399" cy="421"/>
              <a:chOff x="4166" y="2258"/>
              <a:chExt cx="1164" cy="1224"/>
            </a:xfrm>
          </p:grpSpPr>
          <p:grpSp>
            <p:nvGrpSpPr>
              <p:cNvPr id="1267" name="Group 243"/>
              <p:cNvGrpSpPr>
                <a:grpSpLocks/>
              </p:cNvGrpSpPr>
              <p:nvPr userDrawn="1"/>
            </p:nvGrpSpPr>
            <p:grpSpPr bwMode="auto">
              <a:xfrm>
                <a:off x="4166" y="2258"/>
                <a:ext cx="1164" cy="1224"/>
                <a:chOff x="4186" y="2140"/>
                <a:chExt cx="1132" cy="1192"/>
              </a:xfrm>
            </p:grpSpPr>
            <p:grpSp>
              <p:nvGrpSpPr>
                <p:cNvPr id="1268" name="Group 244"/>
                <p:cNvGrpSpPr>
                  <a:grpSpLocks/>
                </p:cNvGrpSpPr>
                <p:nvPr userDrawn="1"/>
              </p:nvGrpSpPr>
              <p:grpSpPr bwMode="auto">
                <a:xfrm>
                  <a:off x="4186" y="2192"/>
                  <a:ext cx="1132" cy="1140"/>
                  <a:chOff x="2929" y="0"/>
                  <a:chExt cx="1094" cy="1092"/>
                </a:xfrm>
              </p:grpSpPr>
              <p:sp>
                <p:nvSpPr>
                  <p:cNvPr id="1269" name="Oval 245"/>
                  <p:cNvSpPr>
                    <a:spLocks noChangeArrowheads="1"/>
                  </p:cNvSpPr>
                  <p:nvPr/>
                </p:nvSpPr>
                <p:spPr bwMode="gray">
                  <a:xfrm>
                    <a:off x="2929" y="0"/>
                    <a:ext cx="1094" cy="10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0"/>
                          <a:invGamma/>
                        </a:scheme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0" name="Oval 246"/>
                  <p:cNvSpPr>
                    <a:spLocks noChangeArrowheads="1"/>
                  </p:cNvSpPr>
                  <p:nvPr/>
                </p:nvSpPr>
                <p:spPr bwMode="gray">
                  <a:xfrm>
                    <a:off x="2929" y="0"/>
                    <a:ext cx="1094" cy="10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1" name="Oval 247"/>
                  <p:cNvSpPr>
                    <a:spLocks noChangeArrowheads="1"/>
                  </p:cNvSpPr>
                  <p:nvPr/>
                </p:nvSpPr>
                <p:spPr bwMode="gray">
                  <a:xfrm>
                    <a:off x="2971" y="42"/>
                    <a:ext cx="1010" cy="10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272" name="Group 248"/>
                <p:cNvGrpSpPr>
                  <a:grpSpLocks/>
                </p:cNvGrpSpPr>
                <p:nvPr userDrawn="1"/>
              </p:nvGrpSpPr>
              <p:grpSpPr bwMode="auto">
                <a:xfrm>
                  <a:off x="4189" y="2140"/>
                  <a:ext cx="1112" cy="1166"/>
                  <a:chOff x="567" y="1525"/>
                  <a:chExt cx="1356" cy="1401"/>
                </a:xfrm>
              </p:grpSpPr>
              <p:sp>
                <p:nvSpPr>
                  <p:cNvPr id="1273" name="Oval 249"/>
                  <p:cNvSpPr>
                    <a:spLocks noChangeArrowheads="1"/>
                  </p:cNvSpPr>
                  <p:nvPr/>
                </p:nvSpPr>
                <p:spPr bwMode="gray">
                  <a:xfrm>
                    <a:off x="609" y="1622"/>
                    <a:ext cx="1294" cy="13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72941"/>
                          <a:invGamma/>
                        </a:schemeClr>
                      </a:gs>
                    </a:gsLst>
                    <a:lin ang="54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pic>
                <p:nvPicPr>
                  <p:cNvPr id="1274" name="Picture 250" descr="cir_lighteffect0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lum bright="18000" contrast="-12000"/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567" y="1525"/>
                    <a:ext cx="1356" cy="1186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275" name="Picture 251" descr="6"/>
              <p:cNvPicPr>
                <a:picLocks noChangeAspect="1" noChangeArrowheads="1"/>
              </p:cNvPicPr>
              <p:nvPr userDrawn="1"/>
            </p:nvPicPr>
            <p:blipFill>
              <a:blip r:embed="rId23" cstate="print"/>
              <a:srcRect/>
              <a:stretch>
                <a:fillRect/>
              </a:stretch>
            </p:blipFill>
            <p:spPr bwMode="gray">
              <a:xfrm>
                <a:off x="4207" y="3002"/>
                <a:ext cx="1074" cy="45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76" name="Group 252"/>
          <p:cNvGrpSpPr>
            <a:grpSpLocks/>
          </p:cNvGrpSpPr>
          <p:nvPr/>
        </p:nvGrpSpPr>
        <p:grpSpPr bwMode="auto">
          <a:xfrm>
            <a:off x="7024689" y="177802"/>
            <a:ext cx="1035051" cy="1050925"/>
            <a:chOff x="4425" y="112"/>
            <a:chExt cx="652" cy="662"/>
          </a:xfrm>
        </p:grpSpPr>
        <p:sp>
          <p:nvSpPr>
            <p:cNvPr id="1277" name="Oval 253"/>
            <p:cNvSpPr>
              <a:spLocks noChangeArrowheads="1"/>
            </p:cNvSpPr>
            <p:nvPr userDrawn="1"/>
          </p:nvSpPr>
          <p:spPr bwMode="gray">
            <a:xfrm>
              <a:off x="4425" y="112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78" name="Group 254"/>
            <p:cNvGrpSpPr>
              <a:grpSpLocks/>
            </p:cNvGrpSpPr>
            <p:nvPr userDrawn="1"/>
          </p:nvGrpSpPr>
          <p:grpSpPr bwMode="auto">
            <a:xfrm>
              <a:off x="4465" y="141"/>
              <a:ext cx="567" cy="592"/>
              <a:chOff x="1872" y="576"/>
              <a:chExt cx="1983" cy="2072"/>
            </a:xfrm>
          </p:grpSpPr>
          <p:sp>
            <p:nvSpPr>
              <p:cNvPr id="1279" name="Oval 255"/>
              <p:cNvSpPr>
                <a:spLocks noChangeArrowheads="1"/>
              </p:cNvSpPr>
              <p:nvPr userDrawn="1"/>
            </p:nvSpPr>
            <p:spPr bwMode="gray">
              <a:xfrm>
                <a:off x="1894" y="664"/>
                <a:ext cx="1961" cy="1984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gamma/>
                      <a:tint val="0"/>
                      <a:invGamma/>
                      <a:alpha val="0"/>
                    </a:srgbClr>
                  </a:gs>
                  <a:gs pos="100000">
                    <a:srgbClr val="000000">
                      <a:alpha val="70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80" name="Oval 256"/>
              <p:cNvSpPr>
                <a:spLocks noChangeArrowheads="1"/>
              </p:cNvSpPr>
              <p:nvPr userDrawn="1"/>
            </p:nvSpPr>
            <p:spPr bwMode="gray">
              <a:xfrm>
                <a:off x="1872" y="624"/>
                <a:ext cx="1961" cy="19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81" name="Oval 257"/>
              <p:cNvSpPr>
                <a:spLocks noChangeArrowheads="1"/>
              </p:cNvSpPr>
              <p:nvPr userDrawn="1"/>
            </p:nvSpPr>
            <p:spPr bwMode="gray">
              <a:xfrm>
                <a:off x="1882" y="640"/>
                <a:ext cx="1959" cy="198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82" name="Oval 258"/>
              <p:cNvSpPr>
                <a:spLocks noChangeArrowheads="1"/>
              </p:cNvSpPr>
              <p:nvPr userDrawn="1"/>
            </p:nvSpPr>
            <p:spPr bwMode="gray">
              <a:xfrm>
                <a:off x="1882" y="640"/>
                <a:ext cx="1959" cy="198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0000"/>
                    </a:schemeClr>
                  </a:gs>
                  <a:gs pos="100000">
                    <a:schemeClr val="tx1">
                      <a:gamma/>
                      <a:tint val="0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83" name="Oval 259"/>
              <p:cNvSpPr>
                <a:spLocks noChangeArrowheads="1"/>
              </p:cNvSpPr>
              <p:nvPr userDrawn="1"/>
            </p:nvSpPr>
            <p:spPr bwMode="gray">
              <a:xfrm>
                <a:off x="1955" y="719"/>
                <a:ext cx="1809" cy="1832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72941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284" name="Picture 260" descr="cir_lighteffect0"/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887" y="576"/>
                <a:ext cx="1913" cy="1695"/>
              </a:xfrm>
              <a:prstGeom prst="rect">
                <a:avLst/>
              </a:prstGeom>
              <a:noFill/>
            </p:spPr>
          </p:pic>
          <p:pic>
            <p:nvPicPr>
              <p:cNvPr id="1285" name="Picture 261" descr="6"/>
              <p:cNvPicPr>
                <a:picLocks noChangeAspect="1" noChangeArrowheads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gray">
              <a:xfrm>
                <a:off x="1967" y="1795"/>
                <a:ext cx="1779" cy="748"/>
              </a:xfrm>
              <a:prstGeom prst="rect">
                <a:avLst/>
              </a:prstGeom>
              <a:noFill/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51649;&#47924;&#48516;&#49437;&#54364;.ppt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3.emf"/><Relationship Id="rId9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1567" y="2000242"/>
            <a:ext cx="7772400" cy="1470025"/>
          </a:xfrm>
          <a:solidFill>
            <a:schemeClr val="accent2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anchor="ctr"/>
          <a:lstStyle/>
          <a:p>
            <a:pPr algn="ctr"/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슈퍼비전체계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수립과 기법적용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83969" y="5857892"/>
            <a:ext cx="4369523" cy="64294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이기연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(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서강대 공공정책대학원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슈퍼비전의 필요성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0027" y="1739901"/>
            <a:ext cx="8813800" cy="4378325"/>
            <a:chOff x="96" y="1108"/>
            <a:chExt cx="5552" cy="27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03" y="1893"/>
              <a:ext cx="1105" cy="1074"/>
              <a:chOff x="2457" y="2000"/>
              <a:chExt cx="901" cy="888"/>
            </a:xfrm>
          </p:grpSpPr>
          <p:pic>
            <p:nvPicPr>
              <p:cNvPr id="55301" name="Picture 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</p:spPr>
          </p:pic>
          <p:sp>
            <p:nvSpPr>
              <p:cNvPr id="55302" name="Oval 6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5303" name="Freeform 7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5306" name="AutoShape 1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5307" name="AutoShape 1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5308" name="AutoShape 1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5309" name="AutoShape 1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5311" name="AutoShape 1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5312" name="AutoShape 1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5313" name="AutoShape 1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5314" name="AutoShape 1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 sz="2400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 rot="16200000">
              <a:off x="2770" y="1995"/>
              <a:ext cx="2547" cy="895"/>
              <a:chOff x="564" y="1992"/>
              <a:chExt cx="2658" cy="984"/>
            </a:xfrm>
          </p:grpSpPr>
          <p:sp>
            <p:nvSpPr>
              <p:cNvPr id="55316" name="Freeform 20"/>
              <p:cNvSpPr>
                <a:spLocks/>
              </p:cNvSpPr>
              <p:nvPr/>
            </p:nvSpPr>
            <p:spPr bwMode="invGray">
              <a:xfrm>
                <a:off x="564" y="2003"/>
                <a:ext cx="1197" cy="8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2" y="202"/>
                  </a:cxn>
                  <a:cxn ang="0">
                    <a:pos x="577" y="202"/>
                  </a:cxn>
                  <a:cxn ang="0">
                    <a:pos x="637" y="249"/>
                  </a:cxn>
                  <a:cxn ang="0">
                    <a:pos x="639" y="402"/>
                  </a:cxn>
                  <a:cxn ang="0">
                    <a:pos x="598" y="400"/>
                  </a:cxn>
                  <a:cxn ang="0">
                    <a:pos x="669" y="532"/>
                  </a:cxn>
                  <a:cxn ang="0">
                    <a:pos x="735" y="402"/>
                  </a:cxn>
                  <a:cxn ang="0">
                    <a:pos x="696" y="402"/>
                  </a:cxn>
                  <a:cxn ang="0">
                    <a:pos x="694" y="226"/>
                  </a:cxn>
                  <a:cxn ang="0">
                    <a:pos x="616" y="150"/>
                  </a:cxn>
                  <a:cxn ang="0">
                    <a:pos x="335" y="149"/>
                  </a:cxn>
                  <a:cxn ang="0">
                    <a:pos x="69" y="0"/>
                  </a:cxn>
                  <a:cxn ang="0">
                    <a:pos x="0" y="0"/>
                  </a:cxn>
                </a:cxnLst>
                <a:rect l="0" t="0" r="r" b="b"/>
                <a:pathLst>
                  <a:path w="735" h="532">
                    <a:moveTo>
                      <a:pt x="0" y="0"/>
                    </a:moveTo>
                    <a:cubicBezTo>
                      <a:pt x="0" y="0"/>
                      <a:pt x="85" y="216"/>
                      <a:pt x="382" y="202"/>
                    </a:cubicBezTo>
                    <a:cubicBezTo>
                      <a:pt x="479" y="202"/>
                      <a:pt x="577" y="202"/>
                      <a:pt x="577" y="202"/>
                    </a:cubicBezTo>
                    <a:cubicBezTo>
                      <a:pt x="577" y="202"/>
                      <a:pt x="639" y="201"/>
                      <a:pt x="637" y="249"/>
                    </a:cubicBezTo>
                    <a:cubicBezTo>
                      <a:pt x="638" y="325"/>
                      <a:pt x="639" y="402"/>
                      <a:pt x="639" y="402"/>
                    </a:cubicBezTo>
                    <a:lnTo>
                      <a:pt x="598" y="400"/>
                    </a:lnTo>
                    <a:lnTo>
                      <a:pt x="669" y="532"/>
                    </a:lnTo>
                    <a:lnTo>
                      <a:pt x="735" y="402"/>
                    </a:lnTo>
                    <a:lnTo>
                      <a:pt x="696" y="402"/>
                    </a:lnTo>
                    <a:cubicBezTo>
                      <a:pt x="696" y="402"/>
                      <a:pt x="695" y="314"/>
                      <a:pt x="694" y="226"/>
                    </a:cubicBezTo>
                    <a:cubicBezTo>
                      <a:pt x="687" y="160"/>
                      <a:pt x="616" y="150"/>
                      <a:pt x="616" y="150"/>
                    </a:cubicBezTo>
                    <a:cubicBezTo>
                      <a:pt x="556" y="137"/>
                      <a:pt x="473" y="153"/>
                      <a:pt x="335" y="149"/>
                    </a:cubicBezTo>
                    <a:cubicBezTo>
                      <a:pt x="110" y="126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5317" name="Freeform 21"/>
              <p:cNvSpPr>
                <a:spLocks/>
              </p:cNvSpPr>
              <p:nvPr/>
            </p:nvSpPr>
            <p:spPr bwMode="invGray">
              <a:xfrm>
                <a:off x="1773" y="1992"/>
                <a:ext cx="231" cy="984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45" y="472"/>
                  </a:cxn>
                  <a:cxn ang="0">
                    <a:pos x="0" y="474"/>
                  </a:cxn>
                  <a:cxn ang="0">
                    <a:pos x="72" y="604"/>
                  </a:cxn>
                  <a:cxn ang="0">
                    <a:pos x="142" y="474"/>
                  </a:cxn>
                  <a:cxn ang="0">
                    <a:pos x="100" y="474"/>
                  </a:cxn>
                  <a:cxn ang="0">
                    <a:pos x="99" y="0"/>
                  </a:cxn>
                  <a:cxn ang="0">
                    <a:pos x="37" y="1"/>
                  </a:cxn>
                </a:cxnLst>
                <a:rect l="0" t="0" r="r" b="b"/>
                <a:pathLst>
                  <a:path w="142" h="604">
                    <a:moveTo>
                      <a:pt x="37" y="1"/>
                    </a:moveTo>
                    <a:lnTo>
                      <a:pt x="45" y="472"/>
                    </a:lnTo>
                    <a:lnTo>
                      <a:pt x="0" y="474"/>
                    </a:lnTo>
                    <a:lnTo>
                      <a:pt x="72" y="604"/>
                    </a:lnTo>
                    <a:lnTo>
                      <a:pt x="142" y="474"/>
                    </a:lnTo>
                    <a:lnTo>
                      <a:pt x="100" y="474"/>
                    </a:lnTo>
                    <a:lnTo>
                      <a:pt x="99" y="0"/>
                    </a:lnTo>
                    <a:lnTo>
                      <a:pt x="37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5318" name="Freeform 22"/>
              <p:cNvSpPr>
                <a:spLocks/>
              </p:cNvSpPr>
              <p:nvPr/>
            </p:nvSpPr>
            <p:spPr bwMode="invGray">
              <a:xfrm flipH="1">
                <a:off x="2025" y="2003"/>
                <a:ext cx="1197" cy="8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2" y="202"/>
                  </a:cxn>
                  <a:cxn ang="0">
                    <a:pos x="577" y="202"/>
                  </a:cxn>
                  <a:cxn ang="0">
                    <a:pos x="637" y="249"/>
                  </a:cxn>
                  <a:cxn ang="0">
                    <a:pos x="639" y="402"/>
                  </a:cxn>
                  <a:cxn ang="0">
                    <a:pos x="598" y="400"/>
                  </a:cxn>
                  <a:cxn ang="0">
                    <a:pos x="669" y="532"/>
                  </a:cxn>
                  <a:cxn ang="0">
                    <a:pos x="735" y="402"/>
                  </a:cxn>
                  <a:cxn ang="0">
                    <a:pos x="696" y="402"/>
                  </a:cxn>
                  <a:cxn ang="0">
                    <a:pos x="694" y="226"/>
                  </a:cxn>
                  <a:cxn ang="0">
                    <a:pos x="616" y="150"/>
                  </a:cxn>
                  <a:cxn ang="0">
                    <a:pos x="335" y="149"/>
                  </a:cxn>
                  <a:cxn ang="0">
                    <a:pos x="69" y="0"/>
                  </a:cxn>
                  <a:cxn ang="0">
                    <a:pos x="0" y="0"/>
                  </a:cxn>
                </a:cxnLst>
                <a:rect l="0" t="0" r="r" b="b"/>
                <a:pathLst>
                  <a:path w="735" h="532">
                    <a:moveTo>
                      <a:pt x="0" y="0"/>
                    </a:moveTo>
                    <a:cubicBezTo>
                      <a:pt x="0" y="0"/>
                      <a:pt x="85" y="216"/>
                      <a:pt x="382" y="202"/>
                    </a:cubicBezTo>
                    <a:cubicBezTo>
                      <a:pt x="479" y="202"/>
                      <a:pt x="577" y="202"/>
                      <a:pt x="577" y="202"/>
                    </a:cubicBezTo>
                    <a:cubicBezTo>
                      <a:pt x="577" y="202"/>
                      <a:pt x="639" y="201"/>
                      <a:pt x="637" y="249"/>
                    </a:cubicBezTo>
                    <a:cubicBezTo>
                      <a:pt x="638" y="325"/>
                      <a:pt x="639" y="402"/>
                      <a:pt x="639" y="402"/>
                    </a:cubicBezTo>
                    <a:lnTo>
                      <a:pt x="598" y="400"/>
                    </a:lnTo>
                    <a:lnTo>
                      <a:pt x="669" y="532"/>
                    </a:lnTo>
                    <a:lnTo>
                      <a:pt x="735" y="402"/>
                    </a:lnTo>
                    <a:lnTo>
                      <a:pt x="696" y="402"/>
                    </a:lnTo>
                    <a:cubicBezTo>
                      <a:pt x="696" y="402"/>
                      <a:pt x="695" y="314"/>
                      <a:pt x="694" y="226"/>
                    </a:cubicBezTo>
                    <a:cubicBezTo>
                      <a:pt x="687" y="160"/>
                      <a:pt x="616" y="150"/>
                      <a:pt x="616" y="150"/>
                    </a:cubicBezTo>
                    <a:cubicBezTo>
                      <a:pt x="556" y="137"/>
                      <a:pt x="473" y="153"/>
                      <a:pt x="335" y="149"/>
                    </a:cubicBezTo>
                    <a:cubicBezTo>
                      <a:pt x="110" y="126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674" y="2351"/>
              <a:ext cx="329" cy="251"/>
              <a:chOff x="2180" y="1267"/>
              <a:chExt cx="1350" cy="1030"/>
            </a:xfrm>
          </p:grpSpPr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301" y="1267"/>
                <a:ext cx="1021" cy="103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2857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 rot="10082854">
                <a:off x="2180" y="2013"/>
                <a:ext cx="926" cy="237"/>
                <a:chOff x="2598" y="1026"/>
                <a:chExt cx="957" cy="242"/>
              </a:xfrm>
            </p:grpSpPr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1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55324" name="AutoShape 28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25" name="AutoShape 29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26" name="AutoShape 30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27" name="AutoShape 31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12" name="Group 3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55329" name="AutoShape 33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30" name="AutoShape 34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31" name="AutoShape 35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32" name="AutoShape 36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  <p:grpSp>
              <p:nvGrpSpPr>
                <p:cNvPr id="13" name="Group 37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1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55335" name="AutoShape 39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36" name="AutoShape 40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37" name="AutoShape 41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38" name="AutoShape 42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15" name="Group 43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55340" name="AutoShape 44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41" name="AutoShape 45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42" name="AutoShape 46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43" name="AutoShape 47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</p:grpSp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2604" y="1361"/>
                <a:ext cx="926" cy="237"/>
                <a:chOff x="2598" y="1026"/>
                <a:chExt cx="957" cy="242"/>
              </a:xfrm>
            </p:grpSpPr>
            <p:grpSp>
              <p:nvGrpSpPr>
                <p:cNvPr id="17" name="Group 4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18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55347" name="AutoShape 5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48" name="AutoShape 5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49" name="AutoShape 5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50" name="AutoShape 5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19" name="Group 5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55352" name="AutoShape 5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53" name="AutoShape 5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54" name="AutoShape 5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55" name="AutoShape 5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  <p:grpSp>
              <p:nvGrpSpPr>
                <p:cNvPr id="20" name="Group 6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55358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59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60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61" name="AutoShape 6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22" name="Group 6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55363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64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65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366" name="AutoShape 7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 sz="2400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</p:grpSp>
        </p:grpSp>
        <p:cxnSp>
          <p:nvCxnSpPr>
            <p:cNvPr id="55367" name="AutoShape 71"/>
            <p:cNvCxnSpPr>
              <a:cxnSpLocks noChangeShapeType="1"/>
              <a:stCxn id="55320" idx="0"/>
            </p:cNvCxnSpPr>
            <p:nvPr/>
          </p:nvCxnSpPr>
          <p:spPr bwMode="auto">
            <a:xfrm rot="16200000">
              <a:off x="1597" y="1690"/>
              <a:ext cx="883" cy="4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5368" name="AutoShape 72"/>
            <p:cNvCxnSpPr>
              <a:cxnSpLocks noChangeShapeType="1"/>
              <a:stCxn id="55320" idx="4"/>
            </p:cNvCxnSpPr>
            <p:nvPr/>
          </p:nvCxnSpPr>
          <p:spPr bwMode="auto">
            <a:xfrm rot="16200000" flipH="1">
              <a:off x="1599" y="2840"/>
              <a:ext cx="879" cy="4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5369" name="Line 73"/>
            <p:cNvSpPr>
              <a:spLocks noChangeShapeType="1"/>
            </p:cNvSpPr>
            <p:nvPr/>
          </p:nvSpPr>
          <p:spPr bwMode="auto">
            <a:xfrm>
              <a:off x="1974" y="2482"/>
              <a:ext cx="2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2400" b="1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74"/>
            <p:cNvGrpSpPr>
              <a:grpSpLocks/>
            </p:cNvGrpSpPr>
            <p:nvPr/>
          </p:nvGrpSpPr>
          <p:grpSpPr bwMode="auto">
            <a:xfrm>
              <a:off x="2256" y="1108"/>
              <a:ext cx="1411" cy="710"/>
              <a:chOff x="2289" y="1260"/>
              <a:chExt cx="1335" cy="672"/>
            </a:xfrm>
          </p:grpSpPr>
          <p:sp>
            <p:nvSpPr>
              <p:cNvPr id="55371" name="AutoShape 75"/>
              <p:cNvSpPr>
                <a:spLocks noChangeArrowheads="1"/>
              </p:cNvSpPr>
              <p:nvPr/>
            </p:nvSpPr>
            <p:spPr bwMode="ltGray">
              <a:xfrm>
                <a:off x="2289" y="1260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0196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5372" name="Picture 76" descr="Picture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2313" y="1280"/>
                <a:ext cx="386" cy="424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77"/>
            <p:cNvGrpSpPr>
              <a:grpSpLocks/>
            </p:cNvGrpSpPr>
            <p:nvPr/>
          </p:nvGrpSpPr>
          <p:grpSpPr bwMode="auto">
            <a:xfrm>
              <a:off x="2258" y="2131"/>
              <a:ext cx="1411" cy="710"/>
              <a:chOff x="2291" y="2228"/>
              <a:chExt cx="1335" cy="672"/>
            </a:xfrm>
          </p:grpSpPr>
          <p:sp>
            <p:nvSpPr>
              <p:cNvPr id="55374" name="AutoShape 78"/>
              <p:cNvSpPr>
                <a:spLocks noChangeArrowheads="1"/>
              </p:cNvSpPr>
              <p:nvPr/>
            </p:nvSpPr>
            <p:spPr bwMode="ltGray">
              <a:xfrm>
                <a:off x="2291" y="2228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0196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5375" name="Picture 79" descr="Picture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2313" y="2250"/>
                <a:ext cx="386" cy="424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80"/>
            <p:cNvGrpSpPr>
              <a:grpSpLocks/>
            </p:cNvGrpSpPr>
            <p:nvPr/>
          </p:nvGrpSpPr>
          <p:grpSpPr bwMode="auto">
            <a:xfrm>
              <a:off x="2260" y="3156"/>
              <a:ext cx="1411" cy="710"/>
              <a:chOff x="2293" y="3198"/>
              <a:chExt cx="1335" cy="672"/>
            </a:xfrm>
          </p:grpSpPr>
          <p:sp>
            <p:nvSpPr>
              <p:cNvPr id="55377" name="AutoShape 81"/>
              <p:cNvSpPr>
                <a:spLocks noChangeArrowheads="1"/>
              </p:cNvSpPr>
              <p:nvPr/>
            </p:nvSpPr>
            <p:spPr bwMode="ltGray">
              <a:xfrm>
                <a:off x="2293" y="3198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0196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ko-KR" altLang="en-US" sz="2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5378" name="Picture 82" descr="Picture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2313" y="3216"/>
                <a:ext cx="386" cy="424"/>
              </a:xfrm>
              <a:prstGeom prst="rect">
                <a:avLst/>
              </a:prstGeom>
              <a:noFill/>
            </p:spPr>
          </p:pic>
        </p:grpSp>
        <p:sp>
          <p:nvSpPr>
            <p:cNvPr id="55379" name="Rectangle 83"/>
            <p:cNvSpPr>
              <a:spLocks noChangeArrowheads="1"/>
            </p:cNvSpPr>
            <p:nvPr/>
          </p:nvSpPr>
          <p:spPr bwMode="auto">
            <a:xfrm>
              <a:off x="2294" y="1219"/>
              <a:ext cx="13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관계중심적 업무</a:t>
              </a:r>
              <a:endParaRPr lang="en-US" altLang="ko-KR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380" name="Rectangle 84"/>
            <p:cNvSpPr>
              <a:spLocks noChangeArrowheads="1"/>
            </p:cNvSpPr>
            <p:nvPr/>
          </p:nvSpPr>
          <p:spPr bwMode="auto">
            <a:xfrm>
              <a:off x="2294" y="2393"/>
              <a:ext cx="1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24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비공개성</a:t>
              </a:r>
              <a:endParaRPr lang="en-US" altLang="ko-KR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381" name="Rectangle 85"/>
            <p:cNvSpPr>
              <a:spLocks noChangeArrowheads="1"/>
            </p:cNvSpPr>
            <p:nvPr/>
          </p:nvSpPr>
          <p:spPr bwMode="auto">
            <a:xfrm>
              <a:off x="2294" y="3293"/>
              <a:ext cx="13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비자발적 클라이언트</a:t>
              </a:r>
              <a:endParaRPr lang="en-US" altLang="ko-KR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382" name="Rectangle 86"/>
            <p:cNvSpPr>
              <a:spLocks noChangeArrowheads="1"/>
            </p:cNvSpPr>
            <p:nvPr/>
          </p:nvSpPr>
          <p:spPr bwMode="auto">
            <a:xfrm>
              <a:off x="96" y="2308"/>
              <a:ext cx="16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사람대상서비스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!</a:t>
              </a:r>
              <a:endParaRPr lang="en-US" altLang="ko-KR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383" name="Rectangle 87"/>
            <p:cNvSpPr>
              <a:spLocks noChangeArrowheads="1"/>
            </p:cNvSpPr>
            <p:nvPr/>
          </p:nvSpPr>
          <p:spPr bwMode="auto">
            <a:xfrm>
              <a:off x="4438" y="2178"/>
              <a:ext cx="12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b="1" i="1" dirty="0" smtClean="0">
                  <a:solidFill>
                    <a:srgbClr val="080808"/>
                  </a:solidFill>
                  <a:latin typeface="맑은 고딕" pitchFamily="50" charset="-127"/>
                  <a:ea typeface="맑은 고딕" pitchFamily="50" charset="-127"/>
                </a:rPr>
                <a:t>사회복지사의 소진</a:t>
              </a:r>
              <a:endParaRPr lang="en-US" altLang="ko-KR" sz="2400" b="1" i="1" dirty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2"/>
          <p:cNvSpPr>
            <a:spLocks noChangeArrowheads="1"/>
          </p:cNvSpPr>
          <p:nvPr/>
        </p:nvSpPr>
        <p:spPr bwMode="gray">
          <a:xfrm flipH="1">
            <a:off x="4886327" y="2733675"/>
            <a:ext cx="3746500" cy="1905000"/>
          </a:xfrm>
          <a:prstGeom prst="homePlate">
            <a:avLst>
              <a:gd name="adj" fmla="val 51853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hlink">
                  <a:alpha val="39998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000">
              <a:ea typeface="맑은 고딕" pitchFamily="50" charset="-127"/>
            </a:endParaRPr>
          </a:p>
        </p:txBody>
      </p:sp>
      <p:sp>
        <p:nvSpPr>
          <p:cNvPr id="56325" name="AutoShape 3"/>
          <p:cNvSpPr>
            <a:spLocks noChangeArrowheads="1"/>
          </p:cNvSpPr>
          <p:nvPr/>
        </p:nvSpPr>
        <p:spPr bwMode="gray">
          <a:xfrm>
            <a:off x="250827" y="2733675"/>
            <a:ext cx="3721100" cy="1905000"/>
          </a:xfrm>
          <a:prstGeom prst="homePlate">
            <a:avLst>
              <a:gd name="adj" fmla="val 56231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39998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000">
              <a:ea typeface="맑은 고딕" pitchFamily="50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9164" y="3121027"/>
            <a:ext cx="1949451" cy="1892300"/>
            <a:chOff x="2359" y="1177"/>
            <a:chExt cx="1228" cy="1192"/>
          </a:xfrm>
        </p:grpSpPr>
        <p:sp>
          <p:nvSpPr>
            <p:cNvPr id="56327" name="Oval 6"/>
            <p:cNvSpPr>
              <a:spLocks noChangeAspect="1" noChangeArrowheads="1"/>
            </p:cNvSpPr>
            <p:nvPr/>
          </p:nvSpPr>
          <p:spPr bwMode="gray">
            <a:xfrm>
              <a:off x="2359" y="1177"/>
              <a:ext cx="1228" cy="1192"/>
            </a:xfrm>
            <a:prstGeom prst="ellipse">
              <a:avLst/>
            </a:prstGeom>
            <a:solidFill>
              <a:schemeClr val="tx2">
                <a:alpha val="59999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ko-KR" altLang="en-US" sz="2000">
                <a:ea typeface="맑은 고딕" pitchFamily="50" charset="-127"/>
              </a:endParaRPr>
            </a:p>
          </p:txBody>
        </p:sp>
        <p:sp>
          <p:nvSpPr>
            <p:cNvPr id="56328" name="Oval 7"/>
            <p:cNvSpPr>
              <a:spLocks noChangeArrowheads="1"/>
            </p:cNvSpPr>
            <p:nvPr/>
          </p:nvSpPr>
          <p:spPr bwMode="gray">
            <a:xfrm>
              <a:off x="2454" y="1260"/>
              <a:ext cx="1044" cy="1044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ko-KR" altLang="en-US" sz="2000">
                <a:ea typeface="맑은 고딕" pitchFamily="50" charset="-127"/>
              </a:endParaRPr>
            </a:p>
          </p:txBody>
        </p:sp>
      </p:grpSp>
      <p:sp>
        <p:nvSpPr>
          <p:cNvPr id="56329" name="Rectangle 8"/>
          <p:cNvSpPr>
            <a:spLocks noChangeArrowheads="1"/>
          </p:cNvSpPr>
          <p:nvPr/>
        </p:nvSpPr>
        <p:spPr bwMode="gray">
          <a:xfrm>
            <a:off x="3700466" y="3827465"/>
            <a:ext cx="1462087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lnSpc>
                <a:spcPct val="80000"/>
              </a:lnSpc>
              <a:buClr>
                <a:srgbClr val="7B9B63"/>
              </a:buClr>
              <a:buSzPct val="60000"/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</a:rPr>
              <a:t>수퍼비전의 목적</a:t>
            </a:r>
            <a:endParaRPr kumimoji="0" lang="en-US" altLang="ko-KR" sz="2000" b="1">
              <a:solidFill>
                <a:schemeClr val="bg1"/>
              </a:solidFill>
            </a:endParaRPr>
          </a:p>
        </p:txBody>
      </p:sp>
      <p:sp>
        <p:nvSpPr>
          <p:cNvPr id="56330" name="Oval 9"/>
          <p:cNvSpPr>
            <a:spLocks noChangeArrowheads="1"/>
          </p:cNvSpPr>
          <p:nvPr/>
        </p:nvSpPr>
        <p:spPr bwMode="ltGray">
          <a:xfrm>
            <a:off x="847725" y="3567113"/>
            <a:ext cx="1066800" cy="10668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000">
              <a:ea typeface="맑은 고딕" pitchFamily="50" charset="-127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912813" y="3924300"/>
            <a:ext cx="95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600" b="1">
                <a:solidFill>
                  <a:srgbClr val="FFFFFF"/>
                </a:solidFill>
              </a:rPr>
              <a:t>통제</a:t>
            </a:r>
            <a:r>
              <a:rPr kumimoji="0" lang="en-US" altLang="ko-KR" sz="1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6332" name="Oval 11"/>
          <p:cNvSpPr>
            <a:spLocks noChangeArrowheads="1"/>
          </p:cNvSpPr>
          <p:nvPr/>
        </p:nvSpPr>
        <p:spPr bwMode="ltGray">
          <a:xfrm>
            <a:off x="2162175" y="3567113"/>
            <a:ext cx="1066800" cy="10668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000">
              <a:ea typeface="맑은 고딕" pitchFamily="50" charset="-127"/>
            </a:endParaRP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2195736" y="3860800"/>
            <a:ext cx="1118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kumimoji="0" lang="ko-KR" altLang="en-US" sz="1400" b="1" dirty="0">
                <a:solidFill>
                  <a:srgbClr val="FFFFFF"/>
                </a:solidFill>
              </a:rPr>
              <a:t>말 잘 듣는 </a:t>
            </a:r>
            <a:r>
              <a:rPr kumimoji="0" lang="ko-KR" altLang="en-US" sz="1400" b="1" dirty="0" err="1">
                <a:solidFill>
                  <a:srgbClr val="FFFFFF"/>
                </a:solidFill>
              </a:rPr>
              <a:t>사회복지사</a:t>
            </a:r>
            <a:r>
              <a:rPr kumimoji="0" lang="en-US" altLang="ko-KR" sz="1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ltGray">
          <a:xfrm>
            <a:off x="5749925" y="3567113"/>
            <a:ext cx="1066800" cy="1066800"/>
          </a:xfrm>
          <a:prstGeom prst="ellipse">
            <a:avLst/>
          </a:prstGeom>
          <a:solidFill>
            <a:schemeClr val="hlink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000">
              <a:ea typeface="맑은 고딕" pitchFamily="50" charset="-127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807078" y="3827463"/>
            <a:ext cx="95091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400" b="1">
                <a:solidFill>
                  <a:srgbClr val="FFFFFF"/>
                </a:solidFill>
              </a:rPr>
              <a:t>지식과 기술이전</a:t>
            </a:r>
            <a:r>
              <a:rPr kumimoji="0" lang="en-US" altLang="ko-KR" sz="14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ltGray">
          <a:xfrm>
            <a:off x="7064375" y="3567113"/>
            <a:ext cx="1066800" cy="1066800"/>
          </a:xfrm>
          <a:prstGeom prst="ellipse">
            <a:avLst/>
          </a:prstGeom>
          <a:solidFill>
            <a:schemeClr val="hlink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000">
              <a:ea typeface="맑은 고딕" pitchFamily="50" charset="-127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7121528" y="3781425"/>
            <a:ext cx="950913" cy="7386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400" b="1">
                <a:solidFill>
                  <a:srgbClr val="FF0000"/>
                </a:solidFill>
              </a:rPr>
              <a:t>역량</a:t>
            </a:r>
            <a:r>
              <a:rPr kumimoji="0" lang="ko-KR" altLang="en-US" sz="1400" b="1">
                <a:solidFill>
                  <a:srgbClr val="FFFFFF"/>
                </a:solidFill>
              </a:rPr>
              <a:t>있는 사회복지사</a:t>
            </a:r>
            <a:r>
              <a:rPr kumimoji="0" lang="en-US" altLang="ko-KR" sz="14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5724128" y="1412776"/>
            <a:ext cx="2736304" cy="1511300"/>
          </a:xfrm>
          <a:prstGeom prst="cloudCallout">
            <a:avLst>
              <a:gd name="adj1" fmla="val 21656"/>
              <a:gd name="adj2" fmla="val 8142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효율적으로 일하는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효과적으로 일하는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성과가 좋은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…………..?</a:t>
            </a:r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57200" y="430560"/>
            <a:ext cx="7355160" cy="1486272"/>
          </a:xfrm>
        </p:spPr>
        <p:txBody>
          <a:bodyPr/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슈퍼비전체계 점검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목적 및 목표의 점검</a:t>
            </a:r>
            <a:endParaRPr lang="ko-KR" altLang="en-US" sz="24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 descr="PIC5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 dirty="0"/>
          </a:p>
        </p:txBody>
      </p:sp>
      <p:sp>
        <p:nvSpPr>
          <p:cNvPr id="5127" name="AutoShape 7" descr="PIC5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 dirty="0"/>
          </a:p>
        </p:txBody>
      </p:sp>
      <p:sp>
        <p:nvSpPr>
          <p:cNvPr id="5129" name="AutoShape 9" descr="PIC5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 dirty="0"/>
          </a:p>
        </p:txBody>
      </p:sp>
      <p:sp>
        <p:nvSpPr>
          <p:cNvPr id="5131" name="AutoShape 11" descr="PIC6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 dirty="0"/>
          </a:p>
        </p:txBody>
      </p:sp>
      <p:pic>
        <p:nvPicPr>
          <p:cNvPr id="5132" name="Picture 12" descr="수퍼비전은 있는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5" y="1479004"/>
            <a:ext cx="8486775" cy="4686300"/>
          </a:xfrm>
          <a:prstGeom prst="rect">
            <a:avLst/>
          </a:prstGeom>
          <a:noFill/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11189" y="6237290"/>
            <a:ext cx="4537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dirty="0"/>
              <a:t>* </a:t>
            </a:r>
            <a:r>
              <a:rPr lang="ko-KR" altLang="en-US" sz="1200" dirty="0"/>
              <a:t>이화여대 사회복지전문대학원</a:t>
            </a:r>
            <a:r>
              <a:rPr lang="en-US" altLang="ko-KR" sz="1200" dirty="0"/>
              <a:t>(2006) </a:t>
            </a:r>
            <a:r>
              <a:rPr lang="ko-KR" altLang="en-US" sz="1200" dirty="0" smtClean="0"/>
              <a:t>슈퍼비전 </a:t>
            </a:r>
            <a:r>
              <a:rPr lang="ko-KR" altLang="en-US" sz="1200" dirty="0"/>
              <a:t>워크샵 웍크북 </a:t>
            </a:r>
          </a:p>
        </p:txBody>
      </p:sp>
      <p:sp>
        <p:nvSpPr>
          <p:cNvPr id="5136" name="AutoShape 16" descr="PIC6A"/>
          <p:cNvSpPr>
            <a:spLocks noChangeAspect="1" noChangeArrowheads="1"/>
          </p:cNvSpPr>
          <p:nvPr/>
        </p:nvSpPr>
        <p:spPr bwMode="auto">
          <a:xfrm>
            <a:off x="134939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71551" y="2205040"/>
            <a:ext cx="64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200" b="1" dirty="0">
                <a:solidFill>
                  <a:schemeClr val="accent2"/>
                </a:solidFill>
              </a:rPr>
              <a:t>예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84215" y="3429002"/>
            <a:ext cx="11509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000" b="1" dirty="0">
                <a:solidFill>
                  <a:schemeClr val="accent2"/>
                </a:solidFill>
              </a:rPr>
              <a:t>아니오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 idx="4294967295"/>
          </p:nvPr>
        </p:nvSpPr>
        <p:spPr>
          <a:xfrm>
            <a:off x="457202" y="286544"/>
            <a:ext cx="6286500" cy="838200"/>
          </a:xfrm>
        </p:spPr>
        <p:txBody>
          <a:bodyPr/>
          <a:lstStyle/>
          <a:p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슈퍼비전 체계 점검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수행과정점검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6257" name="_x152313408"/>
          <p:cNvSpPr>
            <a:spLocks noChangeArrowheads="1"/>
          </p:cNvSpPr>
          <p:nvPr/>
        </p:nvSpPr>
        <p:spPr bwMode="auto">
          <a:xfrm>
            <a:off x="611560" y="3429000"/>
            <a:ext cx="8064896" cy="2232246"/>
          </a:xfrm>
          <a:prstGeom prst="roundRect">
            <a:avLst>
              <a:gd name="adj" fmla="val 2000"/>
            </a:avLst>
          </a:prstGeom>
          <a:solidFill>
            <a:srgbClr val="8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체계적 슈퍼비전을 위해 시설에서 마련한 슈퍼비전 지침이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있다</a:t>
            </a: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ko-KR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주 </a:t>
            </a: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 이상 슈퍼비전을 실시하고 반영되고 있다</a:t>
            </a: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ko-KR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③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월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회 이상 정기적이고 개별화된 슈퍼비전을 실시하고 있다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④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집단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개별슈퍼비전 등 다양한 슈퍼비전 체계를 활용하고 있다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⑤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슈퍼비전의 기록 및 관리가 체계적으로 이루어지고 있다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⑥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외부 전문가로부터 연평균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회 이상 자문을 받고 있다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5536" y="2276872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종합사회복지관 평가지표 중 슈퍼비전 관련 항목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(2009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년 서울복지재단 사회복지관 평가지표 참고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457202" y="198438"/>
            <a:ext cx="6286500" cy="1790402"/>
          </a:xfrm>
        </p:spPr>
        <p:txBody>
          <a:bodyPr/>
          <a:lstStyle/>
          <a:p>
            <a:r>
              <a:rPr lang="ko-KR" altLang="en-US" sz="3600" dirty="0" smtClean="0"/>
              <a:t>3</a:t>
            </a:r>
            <a:r>
              <a:rPr lang="en-US" altLang="ko-KR" sz="3600" dirty="0" smtClean="0"/>
              <a:t>) </a:t>
            </a:r>
            <a:r>
              <a:rPr lang="ko-KR" altLang="en-US" sz="3600" dirty="0" smtClean="0"/>
              <a:t>슈퍼비전 체계점검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: </a:t>
            </a:r>
            <a:r>
              <a:rPr lang="ko-KR" altLang="en-US" sz="3600" dirty="0" smtClean="0"/>
              <a:t>평가지표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0" y="2852938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슈퍼비전은 선택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&lt;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필수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&lt;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윤리기준이다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611560" y="836712"/>
            <a:ext cx="6286500" cy="838200"/>
          </a:xfrm>
        </p:spPr>
        <p:txBody>
          <a:bodyPr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슈퍼비전점검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윤리기준을 통한 점검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59632" y="13018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사회복지사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윤리강령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수퍼바이저 윤리기준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331640" y="2300848"/>
          <a:ext cx="6696744" cy="4396740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3352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III.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사회복지사의 동료에 대한 윤리기준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수퍼바이저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수퍼바이저는 개인적인 이익의 추구를 위해 자신의 지위를 이용해서는 안된다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수퍼바이저는 전문적인 기준에 의해 공정하게 책임을 수행하며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사회복지사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수련생 및 실습생에 대한 평가는 저들과 공유해야 한다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사회복지사는 수퍼바이저의 전문적 지도와 조언을 존중해야 하며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수퍼바이저는 사회복지사의 전문적 업무수행을 도와야 한다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수퍼바이저는 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사회복지사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수련생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및 실습생에 대해 인격적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성적으로 수치심을 주는 행위를 해서는 </a:t>
                      </a: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안된다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3)-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슈퍼바이저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윤리기준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23528" y="836712"/>
          <a:ext cx="8567936" cy="5928126"/>
        </p:xfrm>
        <a:graphic>
          <a:graphicData uri="http://schemas.openxmlformats.org/drawingml/2006/table">
            <a:tbl>
              <a:tblPr/>
              <a:tblGrid>
                <a:gridCol w="8567936"/>
              </a:tblGrid>
              <a:tr h="244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윤리감사 척도</a:t>
                      </a:r>
                      <a:r>
                        <a:rPr lang="en-US" altLang="ko-KR" sz="1400" dirty="0" smtClean="0"/>
                        <a:t>(Reamer, 2000)</a:t>
                      </a: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수퍼바이지로 하여금 고지된 동의를 얻어내도록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철저한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개입계획을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발전시키고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실행하고 있는지 감독하고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클라이언트와의 접촉과정에서 정보의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부적절한 노출과 같은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슈퍼바이지의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과오를 모니터링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지도감도하고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43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수퍼바이지의 클라이언트가 언제 다른 곳으로 의뢰되어야 하는지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개입의 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종결은 언제 해야 하는지 등에 관해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슈퍼비전을 주고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수퍼바이지가 언제 자문을 구해야 하는지를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알도록 안내하고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43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(6)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수퍼바이지의 역량이 부족하고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잘못을 저지르고 비윤리적인 행위를 했다는 것을 수퍼바이지가 기꺼이 말할 수 있도록 그 능력과 자발성의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모니터링하고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(7)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수퍼바이지가 자신의 클라이언트와 적절한 경계를 유지하는지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모니터링하고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(8)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신체적인 위험으로부터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보호를 할 수 있도록 안내하고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(9)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 이상으로 길게 진행되는 치료와 태만한 치료계획을 감지하거나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중지시키기 위한 작업을 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특정 클라이언트의 치료를 위해서는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외부전문가를 활용할 수 있도록 지도하고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7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(11)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수퍼바이지의 정기적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만남을 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7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(12)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수퍼바이지의 기록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결정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행동을 검토하고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인정하는가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7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(13)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수퍼바이지의 결근에 적절한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반응을 하고</a:t>
                      </a:r>
                      <a:r>
                        <a:rPr lang="ko-KR" altLang="en-US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있는가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7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(14)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제공에 대한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문서화가 이루어지고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7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(15)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수퍼바이지와의 관계에서 적절한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경계를 유지하고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(16)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수퍼바이지에게 시기적절하고 도움이 되는 성과평가와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피드백을 제공하고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7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(17)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동의서를 문서화하고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(18)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수퍼바이지의 윤리적 관심과 윤리적 쟁점의 민감성을 높이기 위한 수퍼바이지의 노력에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반응하고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(19)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수퍼바이지가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전문적인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책임성을 충족시킬 수 있도록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충분한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시간과 적절한 업무량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제시하고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4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(20)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적절한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수퍼비전을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제공하기 위하여 그들의 업무에 있어 충분한 시간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제공하고 있는가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171" marR="63171" marT="31585" marB="315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457202" y="44624"/>
            <a:ext cx="6286500" cy="838200"/>
          </a:xfrm>
        </p:spPr>
        <p:txBody>
          <a:bodyPr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3)-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en-US" altLang="ko-KR" sz="2800" b="1" baseline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baseline="0" dirty="0" smtClean="0">
                <a:latin typeface="맑은 고딕" pitchFamily="50" charset="-127"/>
                <a:ea typeface="맑은 고딕" pitchFamily="50" charset="-127"/>
              </a:rPr>
              <a:t>슈퍼비전 윤리감사척도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899592" y="2590800"/>
            <a:ext cx="7488832" cy="838200"/>
          </a:xfrm>
        </p:spPr>
        <p:txBody>
          <a:bodyPr/>
          <a:lstStyle/>
          <a:p>
            <a:r>
              <a:rPr lang="ko-KR" altLang="en-US" dirty="0" smtClean="0"/>
              <a:t>2강</a:t>
            </a:r>
            <a:r>
              <a:rPr lang="en-US" altLang="ko-KR" dirty="0" smtClean="0"/>
              <a:t>. </a:t>
            </a:r>
            <a:r>
              <a:rPr lang="ko-KR" altLang="en-US" dirty="0" smtClean="0"/>
              <a:t>슈퍼비전설계와 수행과정 이해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03648" y="2305903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기관의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슈퍼비전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규정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슈퍼비전 규칙이나 지침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슈퍼비전 안내서와 같은 형태로 제시될 수 있음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슈퍼비전 규정을 개발하기 위해 포함되어야 할 요소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                                        (Austin &amp; Hopkins, 2004).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∙슈퍼비전의 각 기관의 정의를 통한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목적 및 목표수립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슈퍼비전 구성요소에 대한 명시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∙슈퍼비전의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핵심원칙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∙슈퍼비전을 위한 기관의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운영계획</a:t>
            </a:r>
            <a:endParaRPr lang="ko-KR" altLang="en-US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실행과정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직원범위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빈도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훈련 등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의 명시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2" y="836712"/>
            <a:ext cx="6286500" cy="838200"/>
          </a:xfrm>
        </p:spPr>
        <p:txBody>
          <a:bodyPr/>
          <a:lstStyle/>
          <a:p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기관슈퍼비전의 요소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Contents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1727200" y="2314586"/>
            <a:ext cx="762000" cy="665163"/>
            <a:chOff x="1110" y="2656"/>
            <a:chExt cx="1549" cy="1351"/>
          </a:xfrm>
        </p:grpSpPr>
        <p:sp>
          <p:nvSpPr>
            <p:cNvPr id="522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3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FEFEF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2231" name="Line 7"/>
          <p:cNvSpPr>
            <a:spLocks noChangeShapeType="1"/>
          </p:cNvSpPr>
          <p:nvPr/>
        </p:nvSpPr>
        <p:spPr bwMode="gray">
          <a:xfrm>
            <a:off x="2336800" y="2924184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black">
          <a:xfrm>
            <a:off x="2717802" y="2390786"/>
            <a:ext cx="402866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이해와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활용</a:t>
            </a:r>
            <a:endParaRPr lang="en-US" altLang="ko-KR" sz="2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gray">
          <a:xfrm>
            <a:off x="1904529" y="2413010"/>
            <a:ext cx="3930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1727200" y="3228986"/>
            <a:ext cx="762000" cy="665163"/>
            <a:chOff x="3174" y="2656"/>
            <a:chExt cx="1549" cy="1351"/>
          </a:xfrm>
        </p:grpSpPr>
        <p:sp>
          <p:nvSpPr>
            <p:cNvPr id="52235" name="AutoShape 11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36" name="AutoShape 12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37" name="AutoShape 13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FEFEF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2238" name="Line 14"/>
          <p:cNvSpPr>
            <a:spLocks noChangeShapeType="1"/>
          </p:cNvSpPr>
          <p:nvPr/>
        </p:nvSpPr>
        <p:spPr bwMode="gray">
          <a:xfrm>
            <a:off x="2336800" y="3838584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black">
          <a:xfrm>
            <a:off x="2717802" y="3305186"/>
            <a:ext cx="45143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 체계와 역량 점검</a:t>
            </a:r>
            <a:endParaRPr lang="en-US" altLang="ko-KR" sz="2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gray">
          <a:xfrm>
            <a:off x="1904529" y="3327410"/>
            <a:ext cx="3930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1727200" y="4121159"/>
            <a:ext cx="762000" cy="665163"/>
            <a:chOff x="1110" y="2656"/>
            <a:chExt cx="1549" cy="1351"/>
          </a:xfrm>
        </p:grpSpPr>
        <p:sp>
          <p:nvSpPr>
            <p:cNvPr id="5224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4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24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FEFEF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2245" name="Line 21"/>
          <p:cNvSpPr>
            <a:spLocks noChangeShapeType="1"/>
          </p:cNvSpPr>
          <p:nvPr/>
        </p:nvSpPr>
        <p:spPr bwMode="gray">
          <a:xfrm>
            <a:off x="2336800" y="4730759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black">
          <a:xfrm>
            <a:off x="2717803" y="4197361"/>
            <a:ext cx="46201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슈퍼비전디자인과 기법적용</a:t>
            </a:r>
            <a:endParaRPr lang="en-US" altLang="ko-KR" sz="2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gray">
          <a:xfrm>
            <a:off x="1904529" y="4219585"/>
            <a:ext cx="3930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7664" y="6289575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참고문헌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사회복지지도감독론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양옥경 이기연 최소연 현진희 공저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(2010).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양서원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-27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>
            <a:off x="152400" y="3079279"/>
            <a:ext cx="8534400" cy="2293937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latinLnBrk="1"/>
            <a:endParaRPr kumimoji="1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81000" y="3501008"/>
            <a:ext cx="8153400" cy="13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latinLnBrk="1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kumimoji="1" lang="ko-KR" altLang="en-US" sz="28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학습과정으로써의 </a:t>
            </a:r>
            <a:r>
              <a:rPr kumimoji="1" lang="ko-KR" altLang="en-US" sz="28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슈퍼비전으로 </a:t>
            </a:r>
            <a:r>
              <a:rPr kumimoji="1" lang="ko-KR" altLang="en-US" sz="28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설계하라</a:t>
            </a:r>
            <a:r>
              <a:rPr kumimoji="1" lang="en-US" altLang="ko-KR" sz="28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latinLnBrk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kumimoji="1" lang="ko-KR" altLang="en-US" sz="28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기술학습과정으로써의 </a:t>
            </a:r>
            <a:r>
              <a:rPr kumimoji="1" lang="ko-KR" altLang="en-US" sz="28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슈퍼비전으로 </a:t>
            </a:r>
            <a:r>
              <a:rPr kumimoji="1" lang="ko-KR" altLang="en-US" sz="28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설계하라</a:t>
            </a:r>
            <a:r>
              <a:rPr kumimoji="1" lang="en-US" altLang="ko-KR" sz="28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23528" y="574576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직원슈퍼비전 설계의 주요원칙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사각형 설명선 6"/>
          <p:cNvSpPr/>
          <p:nvPr/>
        </p:nvSpPr>
        <p:spPr>
          <a:xfrm>
            <a:off x="611560" y="2132856"/>
            <a:ext cx="3024336" cy="576064"/>
          </a:xfrm>
          <a:prstGeom prst="wedgeRectCallout">
            <a:avLst>
              <a:gd name="adj1" fmla="val -1545"/>
              <a:gd name="adj2" fmla="val 106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주요원칙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552" y="2276872"/>
          <a:ext cx="8208912" cy="32186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3337"/>
                <a:gridCol w="2208718"/>
                <a:gridCol w="5066857"/>
              </a:tblGrid>
              <a:tr h="804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자기 중심적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내가 이 일을 잘 해낼 수 있을까</a:t>
                      </a:r>
                      <a:r>
                        <a:rPr lang="en-US" altLang="ko-KR" sz="1600" b="1">
                          <a:latin typeface="맑은 고딕" pitchFamily="50" charset="-127"/>
                          <a:ea typeface="맑은 고딕" pitchFamily="50" charset="-127"/>
                        </a:rPr>
                        <a:t>?‘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804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클라이언트 중심적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‘내가 이 클라이언트가 잘 해내도록 도울 수 있을까</a:t>
                      </a:r>
                      <a:r>
                        <a:rPr lang="en-US" altLang="ko-KR" sz="1600" b="1">
                          <a:latin typeface="맑은 고딕" pitchFamily="50" charset="-127"/>
                          <a:ea typeface="맑은 고딕" pitchFamily="50" charset="-127"/>
                        </a:rPr>
                        <a:t>?’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804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과정 중심적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‘클라이언트와 내가 어떻게 관계를 맺고 있는가</a:t>
                      </a:r>
                      <a:r>
                        <a:rPr lang="en-US" altLang="ko-KR" sz="1600" b="1">
                          <a:latin typeface="맑은 고딕" pitchFamily="50" charset="-127"/>
                          <a:ea typeface="맑은 고딕" pitchFamily="50" charset="-127"/>
                        </a:rPr>
                        <a:t>?’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804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latin typeface="맑은 고딕" pitchFamily="50" charset="-127"/>
                          <a:ea typeface="맑은 고딕" pitchFamily="50" charset="-127"/>
                        </a:rPr>
                        <a:t>맥락과정 중심적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‘과정이 어떻게 융합되고 있는가</a:t>
                      </a:r>
                      <a:r>
                        <a:rPr lang="en-US" altLang="ko-KR" sz="1600" b="1" dirty="0">
                          <a:latin typeface="맑은 고딕" pitchFamily="50" charset="-127"/>
                          <a:ea typeface="맑은 고딕" pitchFamily="50" charset="-127"/>
                        </a:rPr>
                        <a:t>?’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516343" y="5651956"/>
            <a:ext cx="3720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/>
              <a:t>출처</a:t>
            </a:r>
            <a:r>
              <a:rPr lang="en-US" altLang="ko-KR" sz="1600" dirty="0" smtClean="0"/>
              <a:t>: Hawkins &amp; </a:t>
            </a:r>
            <a:r>
              <a:rPr lang="en-US" altLang="ko-KR" sz="1600" dirty="0" err="1" smtClean="0"/>
              <a:t>Shohet</a:t>
            </a:r>
            <a:r>
              <a:rPr lang="en-US" altLang="ko-KR" sz="1600" dirty="0" smtClean="0"/>
              <a:t> (2006), pp. 74</a:t>
            </a:r>
            <a:endParaRPr lang="en-US" altLang="ko-KR" sz="1600" dirty="0"/>
          </a:p>
        </p:txBody>
      </p:sp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457202" y="718592"/>
            <a:ext cx="6286500" cy="8382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ko-KR" altLang="en-US" sz="2800" dirty="0" err="1" smtClean="0">
                <a:latin typeface="맑은 고딕" pitchFamily="50" charset="-127"/>
                <a:ea typeface="맑은 고딕" pitchFamily="50" charset="-127"/>
              </a:rPr>
              <a:t>슈퍼바이지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 발달단계 고려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517748" y="1870720"/>
            <a:ext cx="6286500" cy="838200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기술학습의 단계 고려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67544" y="332656"/>
          <a:ext cx="8280919" cy="62909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2048"/>
                <a:gridCol w="1224136"/>
                <a:gridCol w="2880320"/>
                <a:gridCol w="3097151"/>
                <a:gridCol w="647264"/>
              </a:tblGrid>
              <a:tr h="3600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기술학습과정 </a:t>
                      </a:r>
                      <a:endParaRPr lang="ko-KR" altLang="en-US" sz="1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0" marR="45290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학습 강화 수단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</a:tr>
              <a:tr h="554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비공식적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준비단계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특정한 수단 없이 자료와 구성요소들을 실험하고 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탐구하는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것을 강조함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연습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준비운동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관심 활동 추구에 의한 학습된 시행착오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준비</a:t>
                      </a:r>
                      <a:endParaRPr lang="en-US" altLang="ko-KR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</a:tr>
              <a:tr h="57606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관찰단계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수행되어질 활동의 이상적인 연출을 보고 듣는 것을 강조함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수퍼바이저의 실연 관찰하기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비디오테이프 보기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오디오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테이프 듣기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기술강화단계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</a:tr>
              <a:tr h="453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100" b="1" dirty="0" err="1">
                          <a:latin typeface="맑은 고딕" pitchFamily="50" charset="-127"/>
                          <a:ea typeface="맑은 고딕" pitchFamily="50" charset="-127"/>
                        </a:rPr>
                        <a:t>개념화단계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서류 열람 및 정밀한 분석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묶고 풀어보는 작업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확인과 분석을 강조함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latin typeface="맑은 고딕" pitchFamily="50" charset="-127"/>
                          <a:ea typeface="맑은 고딕" pitchFamily="50" charset="-127"/>
                        </a:rPr>
                        <a:t>챠트</a:t>
                      </a:r>
                      <a:r>
                        <a:rPr lang="en-US" altLang="ko-KR" sz="1100" b="1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>
                          <a:latin typeface="맑은 고딕" pitchFamily="50" charset="-127"/>
                          <a:ea typeface="맑은 고딕" pitchFamily="50" charset="-127"/>
                        </a:rPr>
                        <a:t>강연</a:t>
                      </a:r>
                      <a:r>
                        <a:rPr lang="en-US" altLang="ko-KR" sz="1100" b="1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>
                          <a:latin typeface="맑은 고딕" pitchFamily="50" charset="-127"/>
                          <a:ea typeface="맑은 고딕" pitchFamily="50" charset="-127"/>
                        </a:rPr>
                        <a:t>서면 정보와 토론</a:t>
                      </a:r>
                      <a:endParaRPr lang="ko-KR" altLang="en-US" sz="11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22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모방단계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연속적으로 활동의 요소들을 복사하고 재생산하는 것을 강조함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역할극과 피드백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자신의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행동을 비디오로 녹화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상호작용 게임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자기개방 연습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245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II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100" b="1" dirty="0" err="1">
                          <a:latin typeface="맑은 고딕" pitchFamily="50" charset="-127"/>
                          <a:ea typeface="맑은 고딕" pitchFamily="50" charset="-127"/>
                        </a:rPr>
                        <a:t>정밀화단계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정확성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정밀성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충실함 강조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실수를 줄여나가도록 조정하는 것을 강조함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paper and pencil activities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과거의 경험에 비추어 자신의 행동을 분석해 보는 것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); 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집단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토론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역할극과 피드백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자신의 관찰을 위한 거울과 테이프 기록의 활용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latin typeface="맑은 고딕" pitchFamily="50" charset="-127"/>
                          <a:ea typeface="맑은 고딕" pitchFamily="50" charset="-127"/>
                        </a:rPr>
                        <a:t>평생학습단계</a:t>
                      </a:r>
                      <a:endParaRPr lang="ko-KR" altLang="en-US" sz="11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</a:tr>
              <a:tr h="6596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조정단계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정확성 및 스피드와 페이스 조절을 위한 활동을 관련시키고 통합시키는 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것을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강조함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역할극과 피드백 제공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상호작용 게임</a:t>
                      </a:r>
                      <a:r>
                        <a:rPr lang="en-US" altLang="ko-KR" sz="1100" b="1" dirty="0">
                          <a:latin typeface="맑은 고딕" pitchFamily="50" charset="-127"/>
                          <a:ea typeface="맑은 고딕" pitchFamily="50" charset="-127"/>
                        </a:rPr>
                        <a:t>; </a:t>
                      </a:r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자기테이프 활용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III</a:t>
                      </a: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1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습관화단계</a:t>
                      </a:r>
                      <a:endParaRPr lang="ko-KR" alt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일상적 반복 활동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항상성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자동화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자연스럽게 몸에 베어나도록 하는 것을 강조함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타인과의 </a:t>
                      </a:r>
                      <a:r>
                        <a:rPr lang="ko-KR" altLang="en-US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실제상황에서 </a:t>
                      </a:r>
                      <a:r>
                        <a:rPr lang="en-US" altLang="ko-K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연습이 아닌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신중하게 활용하기</a:t>
                      </a:r>
                    </a:p>
                  </a:txBody>
                  <a:tcPr marL="45291" marR="45291" marT="22645" marB="2264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606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IV</a:t>
                      </a: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교수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가르침 단계</a:t>
                      </a: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2-6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단계의 학습과정을 탐구하고 경험하도록 하기 위하여 다른 학습자들에게 명확한 방법으로 디자인을 설계하고 학습자들을 실제로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가르쳐보도록 강조함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서면과 언어적 피드백과 </a:t>
                      </a:r>
                      <a:r>
                        <a:rPr lang="ko-KR" altLang="en-US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함께 </a:t>
                      </a:r>
                      <a:r>
                        <a:rPr lang="en-US" altLang="ko-K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학습자로부터의 테스트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  <a:r>
                        <a:rPr lang="en-US" altLang="ko-K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교수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방법 시도의 영향력을 개발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제공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분석하는 과정을 반복함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ko-KR" alt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911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스타일화 단계</a:t>
                      </a: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활동에 있어 개성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인간성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단정함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단순성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융통성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직관력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예술성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따뜻함 등을 강조함</a:t>
                      </a:r>
                      <a:r>
                        <a:rPr lang="en-US" altLang="ko-K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타인으로부터의 피드백 및 지속적인 자기 지향적 분석을 반복함</a:t>
                      </a:r>
                      <a:r>
                        <a:rPr lang="en-US" altLang="ko-K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291" marR="45291" marT="22645" marB="22645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862737" y="6453336"/>
            <a:ext cx="2885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/>
              <a:t>출처</a:t>
            </a:r>
            <a:r>
              <a:rPr lang="en-US" altLang="ko-KR" sz="1100" dirty="0" smtClean="0"/>
              <a:t>: Middleman &amp; Rhodes (1985), pp. 251</a:t>
            </a:r>
            <a:endParaRPr lang="en-US" altLang="ko-K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2" y="430560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기본원칙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5" y="1520155"/>
            <a:ext cx="55149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23528" y="1628801"/>
          <a:ext cx="8507760" cy="41361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5205"/>
                <a:gridCol w="6192555"/>
              </a:tblGrid>
              <a:tr h="2845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과정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72353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직원의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hlinkClick r:id="rId2" action="ppaction://hlinkpres?slideindex=1&amp;slidetitle="/>
                        </a:rPr>
                        <a:t>직무분석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직무기술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과업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의무 책임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직무명세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직무수행에 요구되는 지식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기술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능력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직무평가를 통해 슈퍼비전을 초점화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설계에 반영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직원의 성장욕구 및</a:t>
                      </a:r>
                      <a:endParaRPr lang="en-US" altLang="ko-KR" sz="14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현업 수행수준평가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직무분석내용을 토대로 직원의 업무관련 자기 인식을 할 수 있도록 하며 이를 슈퍼비전의 구체적으로 반영함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슈퍼비전의 목표설정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슈퍼바이저와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함께 업무분석 자료와 자기인식 및 분석 자료를 토대로 </a:t>
                      </a:r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슈퍼바이지의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현재 업무와 미래 성장에 초점을 둔 슈퍼비전의 목표설정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계획수립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이러한 목표를 달성할 수 있는 현실적인 추진방안을 구체적으로 계획함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슈퍼비전 계약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슈퍼바이저의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책임과 과업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슈퍼바이지의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의무와 권리에 대한 내용 포함하여 상호협력적 관계를 유지하기 위한 내용 포함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슈퍼비전 실행 및 점검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수행과정 및 목표달성여부에 대한 지속적인 점검 및 조정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필요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종합평가 및 피드백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슈퍼비전 종료시점에 슈퍼비적 목표달성여부에 대한 객관적 평가 수행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타당하고 신뢰할 만한 평가도구 활용 위한 노력 필요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평가내용을 차기 </a:t>
                      </a:r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혹은 </a:t>
                      </a:r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조직내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슈퍼비전 지침에 피드백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457202" y="50256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en-US" altLang="ko-KR" sz="3200" baseline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직원슈퍼비전 설계과정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331640" y="656103"/>
          <a:ext cx="7200800" cy="60852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03826"/>
                <a:gridCol w="1617710"/>
                <a:gridCol w="1242366"/>
                <a:gridCol w="636630"/>
                <a:gridCol w="398677"/>
                <a:gridCol w="690204"/>
                <a:gridCol w="345103"/>
                <a:gridCol w="966284"/>
              </a:tblGrid>
              <a:tr h="345259">
                <a:tc grid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 무 분 석 표</a:t>
                      </a:r>
                      <a:endParaRPr lang="ko-KR" altLang="en-US" sz="1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123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직무명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직무담당자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123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소속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슈퍼바이저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400" b="1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대리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316488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직무개요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직무내용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직무목적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23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책임 및 절차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중요도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23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직무대상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우선대상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차선대상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716">
                <a:tc gridSpan="8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조직관계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직무조건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장소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예산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투여인력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위험요인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23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직무성과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성과측정의 기준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직무수행조건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지식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기술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48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경력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229716" y="-27384"/>
            <a:ext cx="6286500" cy="838200"/>
          </a:xfrm>
        </p:spPr>
        <p:txBody>
          <a:bodyPr/>
          <a:lstStyle/>
          <a:p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직무분석 및 평가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55576" y="1194728"/>
          <a:ext cx="7896200" cy="540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20080"/>
                <a:gridCol w="720080"/>
                <a:gridCol w="5447928"/>
              </a:tblGrid>
              <a:tr h="3708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직무관련 자기분석표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강점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약점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향상방안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155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지식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업무관련 지식 수준 및 지식습득방법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접근성과 관련한 강 약점 분석을 토대로 강점활용 및 약점 보완방안모색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해결하기 위한 슈퍼비전을 통한 기대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955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기술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업무관련 구체적인 실천기술의 수준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숙련성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정확도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 </a:t>
                      </a:r>
                      <a:r>
                        <a:rPr lang="ko-KR" altLang="en-US" sz="12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효과성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등에 대한 주관적 혹은 객관적 평가에 기초한 강 약점 분석을 토대로 강점활용 및 약점 보완방안모색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해결하기 위한 수퍼비전을 통한 기대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업무관련 개인적 특성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태도에 대한 주관적 혹은 객관적 평가에 기초한 강 약점 분석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토대로 강점활용 및 약점 보완방안 모색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구체적으로 추진하기 위한 수퍼비전에의 기대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가치관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업무수행에 영향을 미치는 자신의 가치관이나 신념에 대한 탐색 결과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이것이 업무에 미치는 긍정적 혹은 부정적 영향력을 인식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해결하기 위한 방안 및 수퍼비전을 통한 기대 표명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동기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업무수행에 영향을 미치는 자신의 개인적 동기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삶의 비전 등에 대한 탐색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이것이 업무에 미치는 긍정적 혹은 부정적 영향력을 인식하도록 하며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활용혹은 보완하기 위한 전략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슈퍼비전을 통한 기대 표명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7833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경력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업무수행과 관련한 경력에 대한 분석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이러한 경험이 업무수행에 미치는 긍정적 혹은 부정적 영향력을 인식하고 이를 활용 혹은 개선하기 위한 방안 모색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슈퍼비전을 통한 기대 표명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….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직무관련 자기분석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슈퍼비전 수행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07504" y="908721"/>
          <a:ext cx="8784976" cy="6099003"/>
        </p:xfrm>
        <a:graphic>
          <a:graphicData uri="http://schemas.openxmlformats.org/drawingml/2006/table">
            <a:tbl>
              <a:tblPr/>
              <a:tblGrid>
                <a:gridCol w="2808312"/>
                <a:gridCol w="5976664"/>
              </a:tblGrid>
              <a:tr h="3096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 업무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096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교수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학습상황계획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맥락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관계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구조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과정의 측면을 판단할 수 있음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852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슈퍼바이지의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학습욕구사정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조직에서 요구한 과업사항；슈퍼바이지의 이전 인생경험 및 공식적 학습과 경력；기대나 관심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능력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신뢰감 등과 관련된 슈퍼바이지와의 실제적 대화 등으로부터 정보를 획득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대화와 관찰을 통해 슈퍼바이지 학습스타일의 장점 파악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35962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슈퍼바이지와 계약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합의된 규칙설정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슈퍼바이지의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관점으로부터 바람직한 교수의 강조점이 구체화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학습을 위한 주요 목적을 공식화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시간계획표와 과정에 대한 평가방법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그리고 목적달성 등 활용할 수단에 대해 토론하고 점검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58092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목적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하위목적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수행목표 등의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선택과 우선순위결정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우선순위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주의를 기울여야 할 차례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강조점 등을 선정할 수 있도록 해 줌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5691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학습을 위한 조건결정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목적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가르치는 방법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학습과정에 더 포함시켜야 할 사람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과정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적용할 수 있는 구조적 요소 등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을 구체화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41813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슈퍼바이지와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함께 상호 계획된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 시작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 실시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32926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학습목표성취에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대한 피드백과 토론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교수의 일부로서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정규적으로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주별 또는 월별로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실시되어야 함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8521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 디자인 업데이트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어떤 학습목표가 성취되었거나 예기치 않은 문제가 발생했을 때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상호 협력에 의하여 다른 또는 새로운 학습목표를 대치하거나 추가하고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구체화된 시간의 과정을 사정하며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새롭게 강조할 점이나 또 다른 교수ㆍ학습의 구성을 명확히 함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32926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 디자인을 새롭게 정리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업데이트된 슈퍼비전 디자인을 새롭게 정리</a:t>
                      </a: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8330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                                                                                                                            출처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：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Middleman &amp; Rhodes(1985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1364" marR="41364" marT="20682" marB="20682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슈퍼비전 평가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286000" y="-12406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평가는 가치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이해와 지식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자기인식 등과 같은 인지적</a:t>
            </a:r>
            <a:r>
              <a:rPr lang="en-US" altLang="ko-KR" dirty="0" smtClean="0"/>
              <a:t>(cognitive)</a:t>
            </a:r>
            <a:r>
              <a:rPr lang="ko-KR" altLang="en-US" dirty="0" smtClean="0"/>
              <a:t> 기준과 대인관계에서의 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관계 등과 같은 정서적</a:t>
            </a:r>
            <a:r>
              <a:rPr lang="en-US" altLang="ko-KR" dirty="0" smtClean="0"/>
              <a:t>(affective)</a:t>
            </a:r>
            <a:r>
              <a:rPr lang="ko-KR" altLang="en-US" dirty="0" smtClean="0"/>
              <a:t> 기준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면접기술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문제해결 사회복지 과정기술 등과 같은 업무수행</a:t>
            </a:r>
            <a:r>
              <a:rPr lang="en-US" altLang="ko-KR" dirty="0" smtClean="0"/>
              <a:t>(performance)</a:t>
            </a:r>
            <a:r>
              <a:rPr lang="ko-KR" altLang="en-US" dirty="0" smtClean="0"/>
              <a:t> 기준을 포함한다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Kadushin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Harkness</a:t>
            </a:r>
            <a:r>
              <a:rPr lang="en-US" altLang="ko-KR" dirty="0" smtClean="0"/>
              <a:t>, 2002).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048" y="2622391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평가는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가치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윤리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이해와 지식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자기인식 등과 같은 </a:t>
            </a:r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</a:rPr>
              <a:t>인지적</a:t>
            </a:r>
            <a:r>
              <a:rPr lang="en-US" altLang="ko-KR" sz="2000" b="1" u="sng" dirty="0" smtClean="0">
                <a:latin typeface="맑은 고딕" pitchFamily="50" charset="-127"/>
                <a:ea typeface="맑은 고딕" pitchFamily="50" charset="-127"/>
              </a:rPr>
              <a:t>(cognitive)</a:t>
            </a:r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</a:rPr>
              <a:t> 기준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과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대인관계에서의 태도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감정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관계 등과 같은 </a:t>
            </a:r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</a:rPr>
              <a:t>정서적</a:t>
            </a:r>
            <a:r>
              <a:rPr lang="en-US" altLang="ko-KR" sz="2000" b="1" u="sng" dirty="0" smtClean="0">
                <a:latin typeface="맑은 고딕" pitchFamily="50" charset="-127"/>
                <a:ea typeface="맑은 고딕" pitchFamily="50" charset="-127"/>
              </a:rPr>
              <a:t>(affective)</a:t>
            </a:r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</a:rPr>
              <a:t> 기준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면접기술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사정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문제해결 사회복지 과정기술 등과 같은 </a:t>
            </a:r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</a:rPr>
              <a:t>업무수행</a:t>
            </a:r>
            <a:r>
              <a:rPr lang="en-US" altLang="ko-KR" sz="2000" b="1" u="sng" dirty="0" smtClean="0">
                <a:latin typeface="맑은 고딕" pitchFamily="50" charset="-127"/>
                <a:ea typeface="맑은 고딕" pitchFamily="50" charset="-127"/>
              </a:rPr>
              <a:t>(performance)</a:t>
            </a:r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</a:rPr>
              <a:t> 기준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을 포함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                                               (</a:t>
            </a:r>
            <a:r>
              <a:rPr lang="en-US" altLang="ko-KR" sz="2000" b="1" dirty="0" err="1" smtClean="0">
                <a:latin typeface="맑은 고딕" pitchFamily="50" charset="-127"/>
                <a:ea typeface="맑은 고딕" pitchFamily="50" charset="-127"/>
              </a:rPr>
              <a:t>Kadushin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&amp; </a:t>
            </a:r>
            <a:r>
              <a:rPr lang="en-US" altLang="ko-KR" sz="2000" b="1" dirty="0" err="1" smtClean="0">
                <a:latin typeface="맑은 고딕" pitchFamily="50" charset="-127"/>
                <a:ea typeface="맑은 고딕" pitchFamily="50" charset="-127"/>
              </a:rPr>
              <a:t>Harkness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2002)</a:t>
            </a:r>
            <a:endParaRPr lang="ko-KR" altLang="en-US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 idx="4294967295"/>
          </p:nvPr>
        </p:nvSpPr>
        <p:spPr>
          <a:xfrm>
            <a:off x="1033264" y="2374776"/>
            <a:ext cx="7715200" cy="838200"/>
          </a:xfrm>
        </p:spPr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강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3600" b="1" baseline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600" b="1" baseline="0" dirty="0" smtClean="0">
                <a:latin typeface="맑은 고딕" pitchFamily="50" charset="-127"/>
                <a:ea typeface="맑은 고딕" pitchFamily="50" charset="-127"/>
              </a:rPr>
              <a:t>슈퍼비전의 이해 </a:t>
            </a:r>
            <a:r>
              <a:rPr lang="ko-KR" altLang="en-US" sz="3600" b="1" baseline="0" dirty="0" smtClean="0">
                <a:latin typeface="맑은 고딕" pitchFamily="50" charset="-127"/>
                <a:ea typeface="맑은 고딕" pitchFamily="50" charset="-127"/>
              </a:rPr>
              <a:t> 및 점검</a:t>
            </a:r>
            <a:endParaRPr lang="ko-KR" altLang="en-US" sz="3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272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(1)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클라이언트 체계와 의미 있고 효과적이며 적절한     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   전문관계를 수립하고 유지하는 능력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①클라이언트에 대한 적절한 행동으로 나타나는 태도；도움이                되고자 하는 관심과 소망；존중；공감적 이해；비심판적 수용；정형화되지 않은 개별화；클라이언트의 자기결정에 동의；온정과 배려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②관계에서 클라이언트를 위한 객관적이며 통제된 자기의 사용；과잉동일시하지 않는 공감과 동정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③클라이언트와 접촉 시 전문적으로 수용된 가치의 고수；비밀보장</a:t>
            </a: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(2)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사회복지실천과정－지식과 기술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①자료수집기술：탐색될 필요가 있는 서비스 상황에 대하여 중요한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심리사회적ㆍ문화적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요인을 판별할 수 있는 식별능력；클라이언트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친인척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검사 등으로부터 적절한 정보를 수집할 수 있는 능력；관련 사회조사 항목의 관찰과 탐색의 정확성과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상세성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②진단기술：정신내적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대인관계적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환경적 요소의 상호관계에 대한 이해를 논증；사회조사자료로부터 의미를 도출하기 위하여 인간행동과 사회체계에 대한 지식을 효과적으로 적용；클라이언트의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지각적ㆍ인지적ㆍ정서적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준거틀에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대한 평가와 이해；서술적 진술이나 역동적으로 진단적인 진술 또는 자료사정진술을 체계적으로 명확하게 할 수 있는 능력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③치료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개입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기술：사실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사회조사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이해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진단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 근거해 치료 프로그램을 계획하고 실행할 수 있는 능력；특수한 치료개입방법을 클라이언트의 상황에 적절하게 사용할 수 있는 능력；개입의 시기적절성과 관련성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④기록기술：자기의 사고와 감정을 조직화해서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의사소통하는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능력；기록이 분별력 있고 선택적이며 정확하고 간결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(3)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기관행정에 대한 오리엔테이션－목표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정책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절차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①기관의 목표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정책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절차에 대한 지식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헌신성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동일시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②기관의 정책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절차의 한계 내에서 일할 수 있는 능력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③클라이언트를 도울 때 기관의 정책과 절차를 창의적으로 이용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④개선이 필요한 정책과 절차를 바른 순서에 따라 변화시키기 위해           노력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(4)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슈퍼비전에 대한 관계 및 이용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①행정적 측면：철저한 회의준비；계획된 회의에 신속하게 정기적인 참석；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슈퍼바이저에게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회의에 필요하고 적절한 자료제공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②대인관계적 측면：지나친 의존 없이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슈퍼바이저의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도움을 이용하고 추구할 수 있는 자유로움；비굴하지 않게 슈퍼비전과 지시 수용；슈퍼비전의 권위에 대한 긍정적 오리엔테이션；슈퍼비전 회의에 활발하고 적절하게 참여；자문이 필요할 때와 자문의 적절한 이용방법을 인식하는 능력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272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(5)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직원 및 지역사회와의 관계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①모든 직급의 직원과 조화롭고 효과적인 관계수립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②관련 있는 학문분야의 동료와 긍정적 관계를 발전시키고   적절하게 활용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③다른 전문가들과 일반 지역사회에 대하여 소속기관을 건설적으로 설명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④지역사회자원에 대한 훌륭한 지식</a:t>
            </a: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(6)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업무요건과 업무량의 관리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①균형 있고 적절한 업무분담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②주어진 시간 내에 업무를 계획하고 조직하는 능력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③선별적이며 타당한 우선순위를 설정하고 이에 따른 업무를 계획하는 능력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④기록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통계보고서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출퇴근시간 기록지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서비스 보고서 등의 신속한 제출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⑤건실한 근무태도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⑥비슷한 책임과 경력의 동료 수준에 맞는 생산성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2728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(7)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전문가로서의 속성과 태도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①지나치게 불안해하지 않으면서 자신의 한계에 대하여 사실적이고 비판적인 사정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②자기평가에 대한 적절한 수준의 자기인식과 자기평가를 할 수 있는 능력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③직무에 대한 융통성과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협력성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④일에 대한 열정과 확신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⑤전문직의 가치와 윤리에 따른 직무수행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⑥전문직과의 동일시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⑦독서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비공식적 토론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관련 있고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이용 가능한 훈련 프로그램에 참석함으로써 계속적으로 전문직을 발전시킴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6286500" cy="8382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영역별 구체적 평가내용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181051"/>
            <a:ext cx="72728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(8)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문화적 역량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①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슈퍼바이지가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자신의 문화에 근거한 가치와 편견을 인식하고 있는 수준을 평가하는 것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②다른 인종 및 국가 집단의 가치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태도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행동을 수용하고 이해하며 이에 대한 지식을 가지고 있는 것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③문화적으로 다양한 클라이언트의 욕구에 맞는 문화적으로 적절한 기법과 전략을 실행할 수 있는 것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(Coleman, 1999)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502568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2)</a:t>
            </a:r>
            <a:r>
              <a:rPr lang="en-US" altLang="ko-KR" sz="3200" baseline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aseline="0" dirty="0" smtClean="0">
                <a:latin typeface="맑은 고딕" pitchFamily="50" charset="-127"/>
                <a:ea typeface="맑은 고딕" pitchFamily="50" charset="-127"/>
              </a:rPr>
              <a:t>평가 정보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84784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활동 구두보고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필기기록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클라이언트 간 접촉을 녹음한 테이프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클라이언트 간 접촉을 녹화한 테이프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일방경을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통한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업무수행 관찰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∙공동면접에서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관찰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∙집단슈퍼비전 회합에서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활동 관찰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∙직원회의 또는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전문가팀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공동회의에서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활동 관찰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수행에 대한 클라이언트와 동료의 평가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슈퍼바이지의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통신문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보고서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통계서식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주별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스케줄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일별 행동일지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월별 수행기록 등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∙클라이언트와 조직의 수행결과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(outcomes)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827584" y="2158752"/>
            <a:ext cx="7560840" cy="838200"/>
          </a:xfrm>
        </p:spPr>
        <p:txBody>
          <a:bodyPr/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3강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슈퍼비전기법적용과  관계역량강화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90" y="2060850"/>
            <a:ext cx="79216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800" b="1" dirty="0"/>
              <a:t>Q1. </a:t>
            </a:r>
            <a:r>
              <a:rPr lang="en-US" altLang="ko-KR" sz="2800" b="1" dirty="0" smtClean="0"/>
              <a:t>“</a:t>
            </a:r>
            <a:r>
              <a:rPr lang="ko-KR" altLang="en-US" sz="2800" b="1" dirty="0" smtClean="0"/>
              <a:t>슈퍼비전</a:t>
            </a:r>
            <a:r>
              <a:rPr lang="en-US" altLang="ko-KR" sz="2800" b="1" dirty="0" smtClean="0"/>
              <a:t>”</a:t>
            </a:r>
            <a:r>
              <a:rPr lang="ko-KR" altLang="en-US" sz="2800" b="1" dirty="0" smtClean="0"/>
              <a:t>은 무엇인가</a:t>
            </a:r>
            <a:r>
              <a:rPr lang="en-US" altLang="ko-KR" sz="2800" b="1" dirty="0" smtClean="0"/>
              <a:t>?</a:t>
            </a:r>
          </a:p>
          <a:p>
            <a:pPr algn="l"/>
            <a:endParaRPr lang="en-US" altLang="ko-KR" sz="2800" b="1" dirty="0" smtClean="0"/>
          </a:p>
          <a:p>
            <a:pPr algn="l"/>
            <a:endParaRPr lang="en-US" altLang="ko-KR" sz="2800" b="1" dirty="0" smtClean="0"/>
          </a:p>
          <a:p>
            <a:pPr algn="l"/>
            <a:r>
              <a:rPr lang="en-US" altLang="ko-KR" sz="2800" b="1" dirty="0" smtClean="0">
                <a:latin typeface="Arial"/>
              </a:rPr>
              <a:t>Q2. “</a:t>
            </a:r>
            <a:r>
              <a:rPr lang="ko-KR" altLang="en-US" sz="2800" b="1" dirty="0" smtClean="0"/>
              <a:t>슈퍼비전</a:t>
            </a:r>
            <a:r>
              <a:rPr lang="ko-KR" altLang="en-US" sz="2800" b="1" dirty="0" smtClean="0">
                <a:latin typeface="Arial"/>
              </a:rPr>
              <a:t>”</a:t>
            </a:r>
            <a:r>
              <a:rPr lang="ko-KR" altLang="en-US" sz="2800" b="1" dirty="0"/>
              <a:t>은 있는가</a:t>
            </a:r>
            <a:r>
              <a:rPr lang="en-US" altLang="ko-KR" sz="2800" b="1" dirty="0"/>
              <a:t>?</a:t>
            </a:r>
            <a:r>
              <a:rPr lang="en-US" altLang="ko-KR" sz="2800" dirty="0"/>
              <a:t> </a:t>
            </a:r>
            <a:endParaRPr lang="en-US" altLang="ko-KR" sz="2800" b="1" dirty="0"/>
          </a:p>
          <a:p>
            <a:pPr algn="l"/>
            <a:r>
              <a:rPr lang="en-US" altLang="ko-KR" sz="2800" b="1" dirty="0"/>
              <a:t/>
            </a:r>
            <a:br>
              <a:rPr lang="en-US" altLang="ko-KR" sz="2800" b="1" dirty="0"/>
            </a:br>
            <a:endParaRPr lang="en-US" altLang="ko-KR" sz="2800" b="1" dirty="0"/>
          </a:p>
          <a:p>
            <a:pPr algn="l"/>
            <a:r>
              <a:rPr lang="en-US" altLang="ko-KR" sz="2800" b="1" dirty="0" smtClean="0"/>
              <a:t>Q3. </a:t>
            </a:r>
            <a:r>
              <a:rPr lang="en-US" altLang="ko-KR" sz="2800" b="1" dirty="0" smtClean="0">
                <a:latin typeface="Arial"/>
              </a:rPr>
              <a:t>“</a:t>
            </a:r>
            <a:r>
              <a:rPr lang="ko-KR" altLang="en-US" sz="2800" b="1" dirty="0" smtClean="0"/>
              <a:t>슈퍼비전</a:t>
            </a:r>
            <a:r>
              <a:rPr lang="ko-KR" altLang="en-US" sz="2800" b="1" dirty="0" smtClean="0">
                <a:latin typeface="Arial"/>
              </a:rPr>
              <a:t>”</a:t>
            </a:r>
            <a:r>
              <a:rPr lang="ko-KR" altLang="en-US" sz="2800" b="1" dirty="0"/>
              <a:t>은 왜 </a:t>
            </a:r>
            <a:r>
              <a:rPr lang="ko-KR" altLang="en-US" sz="2800" b="1" dirty="0" smtClean="0"/>
              <a:t>필요한가</a:t>
            </a:r>
            <a:r>
              <a:rPr lang="en-US" altLang="ko-KR" sz="2800" b="1" dirty="0" smtClean="0"/>
              <a:t>?</a:t>
            </a:r>
            <a:endParaRPr lang="en-US" altLang="ko-KR" sz="2800" b="1" dirty="0"/>
          </a:p>
        </p:txBody>
      </p:sp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ko-KR" altLang="en-US" sz="3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2978" y="3000374"/>
            <a:ext cx="721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1)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참여범위에 따른 유형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2)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시기에 따른 유형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3)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인력활용에 따른 유형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제목 11"/>
          <p:cNvSpPr>
            <a:spLocks noGrp="1"/>
          </p:cNvSpPr>
          <p:nvPr>
            <p:ph type="title" idx="4294967295"/>
          </p:nvPr>
        </p:nvSpPr>
        <p:spPr>
          <a:xfrm>
            <a:off x="457202" y="574576"/>
            <a:ext cx="6286500" cy="838200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유형결정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gray">
          <a:xfrm>
            <a:off x="915989" y="2833690"/>
            <a:ext cx="2747963" cy="1063625"/>
          </a:xfrm>
          <a:prstGeom prst="rect">
            <a:avLst/>
          </a:prstGeom>
          <a:solidFill>
            <a:schemeClr val="folHlink">
              <a:alpha val="30000"/>
            </a:schemeClr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참여범위에 따른 구분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756" name="Text Box 9"/>
          <p:cNvSpPr txBox="1">
            <a:spLocks noChangeArrowheads="1"/>
          </p:cNvSpPr>
          <p:nvPr/>
        </p:nvSpPr>
        <p:spPr bwMode="auto">
          <a:xfrm>
            <a:off x="1601788" y="1487489"/>
            <a:ext cx="5943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ko-KR" sz="1600" b="1" dirty="0" smtClean="0">
                <a:solidFill>
                  <a:srgbClr val="FF0000"/>
                </a:solidFill>
                <a:ea typeface="굴림" pitchFamily="50" charset="-127"/>
              </a:rPr>
              <a:t>* </a:t>
            </a:r>
            <a:r>
              <a:rPr lang="ko-KR" altLang="en-US" sz="1600" b="1" dirty="0" smtClean="0">
                <a:solidFill>
                  <a:srgbClr val="FF0000"/>
                </a:solidFill>
                <a:ea typeface="굴림" pitchFamily="50" charset="-127"/>
              </a:rPr>
              <a:t>기관의 상황이나 슈퍼비전이슈</a:t>
            </a:r>
            <a:r>
              <a:rPr lang="en-US" altLang="ko-KR" sz="1600" b="1" dirty="0" smtClean="0">
                <a:solidFill>
                  <a:srgbClr val="FF0000"/>
                </a:solidFill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ea typeface="굴림" pitchFamily="50" charset="-127"/>
              </a:rPr>
              <a:t>슈퍼바이지 발달단계</a:t>
            </a:r>
            <a:r>
              <a:rPr lang="en-US" altLang="ko-KR" sz="1600" b="1" dirty="0" smtClean="0">
                <a:solidFill>
                  <a:srgbClr val="FF0000"/>
                </a:solidFill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ea typeface="굴림" pitchFamily="50" charset="-127"/>
              </a:rPr>
              <a:t>슈퍼비전의 초점 등에 따라 다양한 방법을 선택하되</a:t>
            </a:r>
            <a:r>
              <a:rPr lang="en-US" altLang="ko-KR" sz="1600" b="1" dirty="0" smtClean="0">
                <a:solidFill>
                  <a:srgbClr val="FF0000"/>
                </a:solidFill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ea typeface="굴림" pitchFamily="50" charset="-127"/>
              </a:rPr>
              <a:t>개별슈퍼비전의 최소비율이 적용되어야 함</a:t>
            </a:r>
            <a:r>
              <a:rPr lang="en-US" altLang="ko-KR" sz="1600" b="1" dirty="0" smtClean="0">
                <a:solidFill>
                  <a:srgbClr val="FF0000"/>
                </a:solidFill>
                <a:ea typeface="굴림" pitchFamily="50" charset="-127"/>
              </a:rPr>
              <a:t>!</a:t>
            </a:r>
            <a:endParaRPr lang="en-US" altLang="ko-KR" sz="1600" b="1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invGray">
          <a:xfrm>
            <a:off x="3790953" y="3548063"/>
            <a:ext cx="1520825" cy="1857375"/>
          </a:xfrm>
          <a:prstGeom prst="leftRightArrow">
            <a:avLst>
              <a:gd name="adj1" fmla="val 60037"/>
              <a:gd name="adj2" fmla="val 2380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gray">
          <a:xfrm>
            <a:off x="4011613" y="4071944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ea typeface="굴림" pitchFamily="50" charset="-127"/>
              </a:rPr>
              <a:t>개별슈퍼비전에 대한 보완</a:t>
            </a: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</a:rPr>
              <a:t>!</a:t>
            </a:r>
            <a:endParaRPr lang="en-US" altLang="ko-KR" sz="1600" b="1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gray">
          <a:xfrm>
            <a:off x="5468937" y="2833690"/>
            <a:ext cx="2747963" cy="1063625"/>
          </a:xfrm>
          <a:prstGeom prst="rect">
            <a:avLst/>
          </a:prstGeom>
          <a:solidFill>
            <a:schemeClr val="hlink">
              <a:alpha val="30000"/>
            </a:schemeClr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5462590" y="2449513"/>
            <a:ext cx="2749551" cy="354012"/>
          </a:xfrm>
          <a:prstGeom prst="roundRect">
            <a:avLst>
              <a:gd name="adj" fmla="val 0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ea typeface="굴림" pitchFamily="50" charset="-127"/>
              </a:rPr>
              <a:t>집단슈퍼비전</a:t>
            </a:r>
            <a:r>
              <a:rPr lang="en-US" altLang="ko-KR" b="1" dirty="0" smtClean="0">
                <a:solidFill>
                  <a:srgbClr val="FFFFFF"/>
                </a:solidFill>
                <a:ea typeface="굴림" pitchFamily="50" charset="-127"/>
              </a:rPr>
              <a:t>(1: </a:t>
            </a:r>
            <a:r>
              <a:rPr lang="ko-KR" altLang="en-US" b="1" dirty="0" smtClean="0">
                <a:solidFill>
                  <a:srgbClr val="FFFFFF"/>
                </a:solidFill>
                <a:ea typeface="굴림" pitchFamily="50" charset="-127"/>
              </a:rPr>
              <a:t>다수</a:t>
            </a:r>
            <a:r>
              <a:rPr lang="en-US" altLang="ko-KR" b="1" dirty="0" smtClean="0">
                <a:solidFill>
                  <a:srgbClr val="FFFFFF"/>
                </a:solidFill>
                <a:ea typeface="굴림" pitchFamily="50" charset="-127"/>
              </a:rPr>
              <a:t>?)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919163" y="2455863"/>
            <a:ext cx="2741612" cy="336550"/>
          </a:xfrm>
          <a:prstGeom prst="roundRect">
            <a:avLst>
              <a:gd name="adj" fmla="val 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FFFFFF"/>
                </a:solidFill>
                <a:ea typeface="굴림" pitchFamily="50" charset="-127"/>
              </a:rPr>
              <a:t>개별슈퍼비전</a:t>
            </a:r>
            <a:r>
              <a:rPr lang="en-US" altLang="ko-KR" b="1" dirty="0" smtClean="0">
                <a:solidFill>
                  <a:srgbClr val="FFFFFF"/>
                </a:solidFill>
                <a:ea typeface="굴림" pitchFamily="50" charset="-127"/>
              </a:rPr>
              <a:t>(1:1)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gray">
          <a:xfrm>
            <a:off x="915989" y="3900490"/>
            <a:ext cx="2747963" cy="1063625"/>
          </a:xfrm>
          <a:prstGeom prst="rect">
            <a:avLst/>
          </a:prstGeom>
          <a:solidFill>
            <a:schemeClr val="folHlink">
              <a:alpha val="20000"/>
            </a:schemeClr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gray">
          <a:xfrm>
            <a:off x="5468937" y="3900490"/>
            <a:ext cx="2747963" cy="1063625"/>
          </a:xfrm>
          <a:prstGeom prst="rect">
            <a:avLst/>
          </a:prstGeom>
          <a:solidFill>
            <a:schemeClr val="hlink">
              <a:alpha val="20000"/>
            </a:schemeClr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gray">
          <a:xfrm>
            <a:off x="915989" y="4968877"/>
            <a:ext cx="2747963" cy="106362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gray">
          <a:xfrm>
            <a:off x="5468937" y="4968877"/>
            <a:ext cx="2747963" cy="1063625"/>
          </a:xfrm>
          <a:prstGeom prst="rect">
            <a:avLst/>
          </a:prstGeom>
          <a:solidFill>
            <a:schemeClr val="hlink">
              <a:alpha val="10001"/>
            </a:schemeClr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857225" y="2982895"/>
            <a:ext cx="2786083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ko-KR" altLang="en-US" sz="1400" b="1" dirty="0" smtClean="0">
                <a:ea typeface="굴림" pitchFamily="50" charset="-127"/>
              </a:rPr>
              <a:t>전문적 발달을 돕는 핵심적 방법으로 원조전문가조직들은 개별슈퍼비전을 의무화함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857225" y="4129090"/>
            <a:ext cx="278608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ea typeface="굴림" pitchFamily="50" charset="-127"/>
              </a:rPr>
              <a:t> </a:t>
            </a:r>
            <a:r>
              <a:rPr lang="ko-KR" altLang="en-US" sz="1400" b="1" dirty="0" smtClean="0">
                <a:ea typeface="굴림" pitchFamily="50" charset="-127"/>
              </a:rPr>
              <a:t>슈퍼바이지에게 초점화함으로써 슈퍼비전의 효과 극대화 가능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928661" y="5149852"/>
            <a:ext cx="2786083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ko-KR" altLang="en-US" sz="1400" b="1" dirty="0" smtClean="0">
                <a:ea typeface="굴림" pitchFamily="50" charset="-127"/>
              </a:rPr>
              <a:t>슈퍼바이지와의 관계형성이 요구되는 초기단계</a:t>
            </a:r>
            <a:r>
              <a:rPr lang="en-US" altLang="ko-KR" sz="1400" b="1" dirty="0" smtClean="0">
                <a:ea typeface="굴림" pitchFamily="50" charset="-127"/>
              </a:rPr>
              <a:t>, </a:t>
            </a:r>
            <a:r>
              <a:rPr lang="ko-KR" altLang="en-US" sz="1400" b="1" dirty="0" smtClean="0">
                <a:ea typeface="굴림" pitchFamily="50" charset="-127"/>
              </a:rPr>
              <a:t>개별화가 필요한 상황에 적절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500695" y="3008315"/>
            <a:ext cx="2714644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ea typeface="굴림" pitchFamily="50" charset="-127"/>
              </a:rPr>
              <a:t> </a:t>
            </a:r>
            <a:r>
              <a:rPr lang="ko-KR" altLang="en-US" sz="1400" b="1" dirty="0" smtClean="0">
                <a:ea typeface="굴림" pitchFamily="50" charset="-127"/>
              </a:rPr>
              <a:t>집단의 역동성을 활용하여 슈퍼비전효과를 극대화하기 위한 방법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5500695" y="4110040"/>
            <a:ext cx="2714644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ea typeface="굴림" pitchFamily="50" charset="-127"/>
              </a:rPr>
              <a:t> </a:t>
            </a:r>
            <a:r>
              <a:rPr lang="en-US" altLang="ko-KR" sz="1400" b="1" dirty="0" smtClean="0">
                <a:ea typeface="굴림" pitchFamily="50" charset="-127"/>
              </a:rPr>
              <a:t>“</a:t>
            </a:r>
            <a:r>
              <a:rPr lang="ko-KR" altLang="en-US" sz="1400" b="1" dirty="0" smtClean="0">
                <a:ea typeface="굴림" pitchFamily="50" charset="-127"/>
              </a:rPr>
              <a:t>부족한 슈퍼바이저</a:t>
            </a:r>
            <a:r>
              <a:rPr lang="en-US" altLang="ko-KR" sz="1400" b="1" dirty="0" smtClean="0">
                <a:ea typeface="굴림" pitchFamily="50" charset="-127"/>
              </a:rPr>
              <a:t>” </a:t>
            </a:r>
            <a:r>
              <a:rPr lang="ko-KR" altLang="en-US" sz="1400" b="1" dirty="0" smtClean="0">
                <a:ea typeface="굴림" pitchFamily="50" charset="-127"/>
              </a:rPr>
              <a:t>라는 현실적 한계로 채택하는 경우가 거의 대부분</a:t>
            </a:r>
            <a:r>
              <a:rPr lang="en-US" altLang="ko-KR" sz="1400" b="1" dirty="0" smtClean="0">
                <a:ea typeface="굴림" pitchFamily="50" charset="-127"/>
              </a:rPr>
              <a:t>!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5500695" y="5130802"/>
            <a:ext cx="2714644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ea typeface="굴림" pitchFamily="50" charset="-127"/>
              </a:rPr>
              <a:t> </a:t>
            </a:r>
            <a:r>
              <a:rPr lang="ko-KR" altLang="en-US" sz="1400" b="1" dirty="0" smtClean="0">
                <a:ea typeface="굴림" pitchFamily="50" charset="-127"/>
              </a:rPr>
              <a:t>집단역동이 충분히 고려되지 않는 </a:t>
            </a:r>
            <a:r>
              <a:rPr lang="en-US" altLang="ko-KR" sz="1400" b="1" dirty="0" smtClean="0">
                <a:ea typeface="굴림" pitchFamily="50" charset="-127"/>
              </a:rPr>
              <a:t>“</a:t>
            </a:r>
            <a:r>
              <a:rPr lang="ko-KR" altLang="en-US" sz="1400" b="1" dirty="0" smtClean="0">
                <a:ea typeface="굴림" pitchFamily="50" charset="-127"/>
              </a:rPr>
              <a:t>집합수퍼비전</a:t>
            </a:r>
            <a:r>
              <a:rPr lang="en-US" altLang="ko-KR" sz="1400" b="1" dirty="0" smtClean="0">
                <a:ea typeface="굴림" pitchFamily="50" charset="-127"/>
              </a:rPr>
              <a:t>”</a:t>
            </a:r>
            <a:r>
              <a:rPr lang="ko-KR" altLang="en-US" sz="1400" b="1" dirty="0" smtClean="0">
                <a:ea typeface="굴림" pitchFamily="50" charset="-127"/>
              </a:rPr>
              <a:t>과의 차이 이해 필요</a:t>
            </a:r>
            <a:endParaRPr lang="en-US" altLang="ko-KR" sz="1400" b="1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ltGray">
          <a:xfrm>
            <a:off x="2743200" y="3929065"/>
            <a:ext cx="6400800" cy="9858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>
                  <a:alpha val="25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ltGray">
          <a:xfrm>
            <a:off x="3810000" y="2803525"/>
            <a:ext cx="5334000" cy="98583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ltGray">
          <a:xfrm>
            <a:off x="4648200" y="1714502"/>
            <a:ext cx="4495800" cy="9620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folHlink">
                  <a:alpha val="25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ltGray">
          <a:xfrm>
            <a:off x="1981200" y="5043490"/>
            <a:ext cx="7162800" cy="9858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시기에 따른 구분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gray">
          <a:xfrm>
            <a:off x="647700" y="4984750"/>
            <a:ext cx="16002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white">
          <a:xfrm>
            <a:off x="757239" y="513715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FFFF"/>
                </a:solidFill>
                <a:ea typeface="굴림" pitchFamily="50" charset="-127"/>
              </a:rPr>
              <a:t>현장</a:t>
            </a:r>
            <a:endParaRPr lang="en-US" altLang="ko-KR" sz="2000" b="1" dirty="0" smtClean="0">
              <a:solidFill>
                <a:srgbClr val="FFFFFF"/>
              </a:solidFill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FFFFFF"/>
                </a:solidFill>
                <a:ea typeface="굴림" pitchFamily="50" charset="-127"/>
              </a:rPr>
              <a:t>슈퍼비전</a:t>
            </a:r>
            <a:endParaRPr lang="en-US" altLang="ko-KR" sz="2000" b="1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gray">
          <a:xfrm>
            <a:off x="1676400" y="3884613"/>
            <a:ext cx="1600200" cy="990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gray">
          <a:xfrm>
            <a:off x="1785937" y="4037014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FFFF"/>
                </a:solidFill>
                <a:ea typeface="굴림" pitchFamily="50" charset="-127"/>
              </a:rPr>
              <a:t>즉각</a:t>
            </a:r>
            <a:endParaRPr lang="en-US" altLang="ko-KR" sz="2000" b="1" dirty="0" smtClean="0">
              <a:solidFill>
                <a:srgbClr val="FFFFFF"/>
              </a:solidFill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FFFFFF"/>
                </a:solidFill>
                <a:ea typeface="굴림" pitchFamily="50" charset="-127"/>
              </a:rPr>
              <a:t>슈퍼비전</a:t>
            </a:r>
            <a:endParaRPr lang="en-US" altLang="ko-KR" sz="2000" b="1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gray">
          <a:xfrm>
            <a:off x="2743200" y="2762250"/>
            <a:ext cx="1600200" cy="990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gray">
          <a:xfrm>
            <a:off x="2852739" y="2914651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FFFF"/>
                </a:solidFill>
                <a:ea typeface="굴림" pitchFamily="50" charset="-127"/>
              </a:rPr>
              <a:t>지체</a:t>
            </a:r>
            <a:endParaRPr lang="en-US" altLang="ko-KR" sz="2000" b="1" dirty="0" smtClean="0">
              <a:solidFill>
                <a:srgbClr val="FFFFFF"/>
              </a:solidFill>
              <a:ea typeface="굴림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FFFFFF"/>
                </a:solidFill>
                <a:ea typeface="굴림" pitchFamily="50" charset="-127"/>
              </a:rPr>
              <a:t>슈퍼비전</a:t>
            </a:r>
            <a:endParaRPr lang="en-US" altLang="ko-KR" sz="2000" b="1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gray">
          <a:xfrm>
            <a:off x="3733800" y="1676401"/>
            <a:ext cx="1600200" cy="9667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gray">
          <a:xfrm>
            <a:off x="3843339" y="195732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ea typeface="굴림" pitchFamily="50" charset="-127"/>
              </a:rPr>
              <a:t>?</a:t>
            </a:r>
            <a:endParaRPr lang="en-US" altLang="ko-KR" sz="2000" b="1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362200" y="5056545"/>
            <a:ext cx="6781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ko-KR" altLang="en-US" sz="1200" b="1" dirty="0" smtClean="0">
                <a:ea typeface="굴림" pitchFamily="50" charset="-127"/>
              </a:rPr>
              <a:t>  개입활동이 이루어지는 시기에 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슈퍼바이지의 실행에 직접적 영향을 주는 개입활동</a:t>
            </a:r>
            <a:r>
              <a:rPr lang="en-US" altLang="ko-KR" sz="1200" b="1" dirty="0" smtClean="0">
                <a:ea typeface="굴림" pitchFamily="50" charset="-127"/>
              </a:rPr>
              <a:t>!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 </a:t>
            </a:r>
            <a:r>
              <a:rPr lang="ko-KR" altLang="en-US" sz="1200" b="1" dirty="0" smtClean="0">
                <a:ea typeface="굴림" pitchFamily="50" charset="-127"/>
              </a:rPr>
              <a:t>슈퍼바이지가 직접적 독립적 실천을 할 준비가 안된 경우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직접적 정보를 토대로 슈퍼비전을 제공해야 할 경우 한시적으로 활용하는 것이 바람직함 </a:t>
            </a:r>
            <a:endParaRPr lang="en-US" altLang="ko-KR" sz="1200" b="1" dirty="0" smtClean="0"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</a:t>
            </a:r>
            <a:r>
              <a:rPr lang="ko-KR" altLang="en-US" sz="1200" b="1" dirty="0" smtClean="0">
                <a:ea typeface="굴림" pitchFamily="50" charset="-127"/>
              </a:rPr>
              <a:t>클라이언트에게 혼란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슈퍼바이지와 클라이언트신뢰관계에 부정적 영향을 줄 가능성에 대한 고려 필요</a:t>
            </a:r>
            <a:endParaRPr lang="en-US" altLang="ko-KR" sz="1200" b="1" dirty="0">
              <a:ea typeface="굴림" pitchFamily="50" charset="-127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419476" y="4000506"/>
            <a:ext cx="5510243" cy="1038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 </a:t>
            </a:r>
            <a:r>
              <a:rPr lang="ko-KR" altLang="en-US" sz="1200" b="1" dirty="0" smtClean="0">
                <a:ea typeface="굴림" pitchFamily="50" charset="-127"/>
              </a:rPr>
              <a:t>슈퍼바이지의 실행이 끝나자마자 이에 대한 슈퍼비전을 제공</a:t>
            </a:r>
            <a:endParaRPr lang="en-US" altLang="ko-KR" sz="1200" b="1" dirty="0" smtClean="0"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</a:t>
            </a:r>
            <a:r>
              <a:rPr lang="ko-KR" altLang="en-US" sz="1200" b="1" dirty="0" smtClean="0">
                <a:ea typeface="굴림" pitchFamily="50" charset="-127"/>
              </a:rPr>
              <a:t>슈퍼바이지가 자신의 수행과정에 대한 고찰시간이 주어지지 않음으로 슈퍼바이저의 영향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리더십 등이 더욱 요구됨</a:t>
            </a:r>
            <a:r>
              <a:rPr lang="en-US" altLang="ko-KR" sz="1200" b="1" dirty="0" smtClean="0">
                <a:ea typeface="굴림" pitchFamily="50" charset="-127"/>
              </a:rPr>
              <a:t>.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 </a:t>
            </a:r>
            <a:r>
              <a:rPr lang="ko-KR" altLang="en-US" sz="1200" b="1" dirty="0" smtClean="0">
                <a:ea typeface="굴림" pitchFamily="50" charset="-127"/>
              </a:rPr>
              <a:t>슈퍼바이지의 자기보고에만 의존해야 하는  경우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간접관찰</a:t>
            </a:r>
            <a:r>
              <a:rPr lang="en-US" altLang="ko-KR" sz="1200" b="1" dirty="0" smtClean="0">
                <a:ea typeface="굴림" pitchFamily="50" charset="-127"/>
              </a:rPr>
              <a:t>(</a:t>
            </a:r>
            <a:r>
              <a:rPr lang="ko-KR" altLang="en-US" sz="1200" b="1" dirty="0" smtClean="0">
                <a:ea typeface="굴림" pitchFamily="50" charset="-127"/>
              </a:rPr>
              <a:t>일방경</a:t>
            </a:r>
            <a:r>
              <a:rPr lang="en-US" altLang="ko-KR" sz="1200" b="1" dirty="0" smtClean="0">
                <a:ea typeface="굴림" pitchFamily="50" charset="-127"/>
              </a:rPr>
              <a:t>)</a:t>
            </a:r>
            <a:r>
              <a:rPr lang="ko-KR" altLang="en-US" sz="1200" b="1" dirty="0" smtClean="0">
                <a:ea typeface="굴림" pitchFamily="50" charset="-127"/>
              </a:rPr>
              <a:t>결과를 토대로 슈퍼비전 제공시 활용</a:t>
            </a:r>
            <a:endParaRPr lang="en-US" altLang="ko-KR" sz="1200" b="1" dirty="0">
              <a:ea typeface="굴림" pitchFamily="50" charset="-127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419600" y="2857498"/>
            <a:ext cx="4724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</a:t>
            </a:r>
            <a:r>
              <a:rPr lang="ko-KR" altLang="en-US" sz="1200" b="1" dirty="0" err="1" smtClean="0">
                <a:ea typeface="굴림" pitchFamily="50" charset="-127"/>
              </a:rPr>
              <a:t>업무수행후</a:t>
            </a:r>
            <a:r>
              <a:rPr lang="ko-KR" altLang="en-US" sz="1200" b="1" dirty="0" smtClean="0">
                <a:ea typeface="굴림" pitchFamily="50" charset="-127"/>
              </a:rPr>
              <a:t> 일정시간경과 후 </a:t>
            </a:r>
            <a:r>
              <a:rPr lang="ko-KR" altLang="en-US" sz="1200" b="1" dirty="0" err="1" smtClean="0">
                <a:ea typeface="굴림" pitchFamily="50" charset="-127"/>
              </a:rPr>
              <a:t>슈퍼바이지가</a:t>
            </a:r>
            <a:r>
              <a:rPr lang="ko-KR" altLang="en-US" sz="1200" b="1" dirty="0" smtClean="0">
                <a:ea typeface="굴림" pitchFamily="50" charset="-127"/>
              </a:rPr>
              <a:t> 자신의 수행과정에 대한 고찰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평가한 이후  자기보고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관련 자료를 활용하여 슈퍼비전 제공</a:t>
            </a:r>
            <a:endParaRPr lang="en-US" altLang="ko-KR" sz="1200" b="1" dirty="0" smtClean="0"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</a:t>
            </a:r>
            <a:r>
              <a:rPr lang="ko-KR" altLang="en-US" sz="1200" b="1" dirty="0" smtClean="0">
                <a:ea typeface="굴림" pitchFamily="50" charset="-127"/>
              </a:rPr>
              <a:t>기억을 보완할 수 있는 자료가 없는 경우 그 효과가 제한될 수 있음</a:t>
            </a:r>
            <a:endParaRPr lang="en-US" altLang="ko-KR" sz="1200" b="1" dirty="0" smtClean="0"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 </a:t>
            </a:r>
            <a:r>
              <a:rPr lang="ko-KR" altLang="en-US" sz="1200" b="1" dirty="0" err="1" smtClean="0">
                <a:ea typeface="굴림" pitchFamily="50" charset="-127"/>
              </a:rPr>
              <a:t>슈퍼바이저와</a:t>
            </a:r>
            <a:r>
              <a:rPr lang="ko-KR" altLang="en-US" sz="1200" b="1" dirty="0" smtClean="0">
                <a:ea typeface="굴림" pitchFamily="50" charset="-127"/>
              </a:rPr>
              <a:t> 정규적</a:t>
            </a:r>
            <a:r>
              <a:rPr lang="en-US" altLang="ko-KR" sz="1200" b="1" dirty="0" smtClean="0">
                <a:ea typeface="굴림" pitchFamily="50" charset="-127"/>
              </a:rPr>
              <a:t>, </a:t>
            </a:r>
            <a:r>
              <a:rPr lang="ko-KR" altLang="en-US" sz="1200" b="1" dirty="0" smtClean="0">
                <a:ea typeface="굴림" pitchFamily="50" charset="-127"/>
              </a:rPr>
              <a:t>잦은 접촉이 어려운 경우 활용될 수 있음</a:t>
            </a:r>
            <a:endParaRPr lang="en-US" altLang="ko-KR" sz="1200" b="1" dirty="0">
              <a:ea typeface="굴림" pitchFamily="50" charset="-127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5410200" y="1740749"/>
            <a:ext cx="3733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 smtClean="0">
                <a:ea typeface="굴림" pitchFamily="50" charset="-127"/>
              </a:rPr>
              <a:t> </a:t>
            </a:r>
            <a:r>
              <a:rPr lang="ko-KR" altLang="en-US" sz="1200" b="1" dirty="0" smtClean="0">
                <a:ea typeface="굴림" pitchFamily="50" charset="-127"/>
              </a:rPr>
              <a:t>슈퍼비전이 제공되는 시기는 가능한 개입활동이 이루어진 시기와 근접한 것이 바람직하나 현실적으로 불가능한 경우는 기억의 한계를 보완할 수 있는 매체활용이 필요함</a:t>
            </a:r>
            <a:endParaRPr lang="en-US" altLang="ko-KR" sz="1200" b="1" dirty="0">
              <a:ea typeface="굴림" pitchFamily="50" charset="-127"/>
            </a:endParaRPr>
          </a:p>
        </p:txBody>
      </p:sp>
      <p:sp>
        <p:nvSpPr>
          <p:cNvPr id="52243" name="Freeform 19"/>
          <p:cNvSpPr>
            <a:spLocks/>
          </p:cNvSpPr>
          <p:nvPr/>
        </p:nvSpPr>
        <p:spPr bwMode="black">
          <a:xfrm>
            <a:off x="1473200" y="2033588"/>
            <a:ext cx="21082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1328" y="0"/>
              </a:cxn>
            </a:cxnLst>
            <a:rect l="0" t="0" r="r" b="b"/>
            <a:pathLst>
              <a:path w="1328" h="336">
                <a:moveTo>
                  <a:pt x="0" y="336"/>
                </a:moveTo>
                <a:lnTo>
                  <a:pt x="132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2643184"/>
            <a:ext cx="259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smtClean="0">
                <a:latin typeface="Verdana" pitchFamily="34" charset="0"/>
                <a:ea typeface="굴림" pitchFamily="50" charset="-127"/>
                <a:cs typeface="Arial" pitchFamily="34" charset="0"/>
              </a:rPr>
              <a:t>슈퍼비전을 제공해야 하는 사안과 슈퍼비전이 제공되는 시기간의 격차에 따라</a:t>
            </a:r>
            <a:r>
              <a:rPr lang="en-US" altLang="ko-KR" sz="1400" b="1" dirty="0" smtClean="0">
                <a:latin typeface="Verdana" pitchFamily="34" charset="0"/>
                <a:ea typeface="굴림" pitchFamily="50" charset="-127"/>
                <a:cs typeface="Arial" pitchFamily="34" charset="0"/>
              </a:rPr>
              <a:t>…</a:t>
            </a:r>
            <a:endParaRPr lang="en-US" altLang="ko-KR" sz="1400" b="1" dirty="0">
              <a:latin typeface="Verdana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2245" name="Freeform 21"/>
          <p:cNvSpPr>
            <a:spLocks/>
          </p:cNvSpPr>
          <p:nvPr/>
        </p:nvSpPr>
        <p:spPr bwMode="black">
          <a:xfrm>
            <a:off x="1231902" y="3430590"/>
            <a:ext cx="114300" cy="138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872"/>
              </a:cxn>
            </a:cxnLst>
            <a:rect l="0" t="0" r="r" b="b"/>
            <a:pathLst>
              <a:path w="72" h="872">
                <a:moveTo>
                  <a:pt x="0" y="0"/>
                </a:moveTo>
                <a:lnTo>
                  <a:pt x="72" y="87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2978" y="3000374"/>
            <a:ext cx="721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1)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활용자료유형에 따른 구분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2)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접촉방법에 따른 구분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3)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활용하는 학습기법에  따른 구분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제목 11"/>
          <p:cNvSpPr>
            <a:spLocks noGrp="1"/>
          </p:cNvSpPr>
          <p:nvPr>
            <p:ph type="title" idx="4294967295"/>
          </p:nvPr>
        </p:nvSpPr>
        <p:spPr>
          <a:xfrm>
            <a:off x="517748" y="1222648"/>
            <a:ext cx="6286500" cy="838200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활용기법 결정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2" y="233346"/>
            <a:ext cx="8186767" cy="838200"/>
          </a:xfrm>
        </p:spPr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활용자료유형에 따른 구분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gray">
          <a:xfrm>
            <a:off x="5305425" y="2597470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gray">
          <a:xfrm>
            <a:off x="5368928" y="2629219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5363" y="2033909"/>
            <a:ext cx="2857500" cy="466725"/>
            <a:chOff x="752" y="1413"/>
            <a:chExt cx="1321" cy="294"/>
          </a:xfrm>
        </p:grpSpPr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80027" y="2033909"/>
            <a:ext cx="2857500" cy="466725"/>
            <a:chOff x="3623" y="1413"/>
            <a:chExt cx="1321" cy="294"/>
          </a:xfrm>
        </p:grpSpPr>
        <p:sp>
          <p:nvSpPr>
            <p:cNvPr id="6452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2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4525" name="AutoShape 13"/>
          <p:cNvSpPr>
            <a:spLocks noChangeArrowheads="1"/>
          </p:cNvSpPr>
          <p:nvPr/>
        </p:nvSpPr>
        <p:spPr bwMode="gray">
          <a:xfrm>
            <a:off x="995364" y="2597469"/>
            <a:ext cx="2849563" cy="27130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26" name="Text Box 18"/>
          <p:cNvSpPr txBox="1">
            <a:spLocks noChangeArrowheads="1"/>
          </p:cNvSpPr>
          <p:nvPr/>
        </p:nvSpPr>
        <p:spPr bwMode="gray">
          <a:xfrm>
            <a:off x="1284291" y="2035496"/>
            <a:ext cx="22383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기록자료</a:t>
            </a:r>
            <a:endParaRPr lang="en-US" altLang="ko-KR" sz="2400" b="1" dirty="0">
              <a:solidFill>
                <a:srgbClr val="F8F8F8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27" name="Text Box 18"/>
          <p:cNvSpPr txBox="1">
            <a:spLocks noChangeArrowheads="1"/>
          </p:cNvSpPr>
          <p:nvPr/>
        </p:nvSpPr>
        <p:spPr bwMode="gray">
          <a:xfrm>
            <a:off x="5600703" y="2024384"/>
            <a:ext cx="22383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관찰자료</a:t>
            </a:r>
            <a:endParaRPr lang="en-US" altLang="ko-KR" sz="2400" b="1" dirty="0">
              <a:solidFill>
                <a:srgbClr val="F8F8F8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blackGray">
          <a:xfrm rot="10806395" flipH="1" flipV="1">
            <a:off x="3927476" y="3141984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gray">
          <a:xfrm>
            <a:off x="5548313" y="2687957"/>
            <a:ext cx="2246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en-US" altLang="ko-KR" b="1" dirty="0">
                <a:solidFill>
                  <a:schemeClr val="accent1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b="1" dirty="0" smtClean="0">
                <a:solidFill>
                  <a:schemeClr val="accent1"/>
                </a:solidFill>
                <a:ea typeface="굴림" pitchFamily="50" charset="-127"/>
                <a:cs typeface="Arial" pitchFamily="34" charset="0"/>
              </a:rPr>
              <a:t>직접관찰</a:t>
            </a:r>
            <a:endParaRPr lang="en-US" altLang="ko-KR" b="1" dirty="0">
              <a:solidFill>
                <a:schemeClr val="folHlink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gray">
          <a:xfrm>
            <a:off x="5537202" y="3984944"/>
            <a:ext cx="2246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en-US" altLang="ko-KR" b="1" dirty="0">
                <a:solidFill>
                  <a:schemeClr val="accent1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b="1" dirty="0" smtClean="0">
                <a:solidFill>
                  <a:schemeClr val="accent1"/>
                </a:solidFill>
                <a:ea typeface="굴림" pitchFamily="50" charset="-127"/>
                <a:cs typeface="Arial" pitchFamily="34" charset="0"/>
              </a:rPr>
              <a:t>간접관찰</a:t>
            </a:r>
            <a:endParaRPr lang="en-US" altLang="ko-KR" b="1" dirty="0">
              <a:solidFill>
                <a:schemeClr val="folHlink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gray">
          <a:xfrm>
            <a:off x="5678488" y="2959421"/>
            <a:ext cx="2514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개입현장에 직접참여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클라이언트의 동의필요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클라이언트의 복지와 </a:t>
            </a:r>
            <a:r>
              <a:rPr lang="ko-KR" altLang="en-US" sz="1200" dirty="0" err="1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슈</a:t>
            </a:r>
            <a:r>
              <a:rPr lang="ko-KR" altLang="en-US" sz="1200" dirty="0" err="1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퍼바이지의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 권위를 동시에 확보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,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 유지하는 것이 관건</a:t>
            </a:r>
            <a:endParaRPr lang="en-US" altLang="ko-KR" sz="1200" dirty="0">
              <a:solidFill>
                <a:srgbClr val="1C1C1C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gray">
          <a:xfrm>
            <a:off x="5678488" y="4284984"/>
            <a:ext cx="2514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일방경사용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,  </a:t>
            </a:r>
            <a:r>
              <a:rPr lang="ko-KR" altLang="en-US" sz="1200" dirty="0" err="1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슈퍼바이지의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 부담감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직간접 </a:t>
            </a:r>
            <a:r>
              <a:rPr lang="ko-KR" altLang="en-US" sz="1200" dirty="0" err="1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싸인으로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 인한 혼란의 초소화</a:t>
            </a:r>
            <a:r>
              <a:rPr lang="en-US" altLang="ko-KR" sz="1200" dirty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1C1C1C"/>
                </a:solidFill>
                <a:ea typeface="굴림" pitchFamily="50" charset="-127"/>
                <a:cs typeface="Arial" pitchFamily="34" charset="0"/>
              </a:rPr>
              <a:t>필요</a:t>
            </a:r>
            <a:endParaRPr lang="en-US" altLang="ko-KR" sz="1200" dirty="0">
              <a:solidFill>
                <a:srgbClr val="1C1C1C"/>
              </a:solidFill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437188" y="2775271"/>
            <a:ext cx="168275" cy="168275"/>
            <a:chOff x="2928" y="2208"/>
            <a:chExt cx="262" cy="262"/>
          </a:xfrm>
        </p:grpSpPr>
        <p:sp>
          <p:nvSpPr>
            <p:cNvPr id="6453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37188" y="4065909"/>
            <a:ext cx="168275" cy="168275"/>
            <a:chOff x="2928" y="2208"/>
            <a:chExt cx="262" cy="262"/>
          </a:xfrm>
        </p:grpSpPr>
        <p:sp>
          <p:nvSpPr>
            <p:cNvPr id="6453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4539" name="Text Box 27"/>
          <p:cNvSpPr txBox="1">
            <a:spLocks noChangeArrowheads="1"/>
          </p:cNvSpPr>
          <p:nvPr/>
        </p:nvSpPr>
        <p:spPr bwMode="gray">
          <a:xfrm>
            <a:off x="1147765" y="4411991"/>
            <a:ext cx="2632075" cy="917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altLang="ko-KR" sz="105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05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슈퍼바이지의</a:t>
            </a:r>
            <a:r>
              <a:rPr lang="ko-KR" altLang="en-US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실천과정에 대한 기록을 </a:t>
            </a:r>
            <a:r>
              <a:rPr lang="ko-KR" altLang="en-US" sz="105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슈</a:t>
            </a:r>
            <a:r>
              <a:rPr lang="ko-KR" altLang="en-US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퍼비전을 위한 도구로 활용함</a:t>
            </a:r>
            <a:endParaRPr lang="en-US" altLang="ko-KR" sz="1050" b="1" dirty="0" smtClean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ko-KR" sz="105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050" b="1" dirty="0" err="1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슈</a:t>
            </a:r>
            <a:r>
              <a:rPr lang="ko-KR" altLang="en-US" sz="105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퍼바이지나</a:t>
            </a:r>
            <a:r>
              <a:rPr lang="ko-KR" altLang="en-US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클라이언트에 대한 부담감의 영향</a:t>
            </a:r>
            <a:r>
              <a:rPr lang="en-US" altLang="ko-KR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동의</a:t>
            </a:r>
            <a:r>
              <a:rPr lang="en-US" altLang="ko-KR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05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정보유출에 대한 고려 등이 필요</a:t>
            </a:r>
            <a:endParaRPr lang="en-US" altLang="ko-KR" sz="105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40" name="AutoShape 28"/>
          <p:cNvSpPr>
            <a:spLocks noChangeArrowheads="1"/>
          </p:cNvSpPr>
          <p:nvPr/>
        </p:nvSpPr>
        <p:spPr bwMode="gray">
          <a:xfrm>
            <a:off x="1071565" y="2824484"/>
            <a:ext cx="2698751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41" name="AutoShape 29"/>
          <p:cNvSpPr>
            <a:spLocks noChangeArrowheads="1"/>
          </p:cNvSpPr>
          <p:nvPr/>
        </p:nvSpPr>
        <p:spPr bwMode="gray">
          <a:xfrm>
            <a:off x="1071565" y="3408683"/>
            <a:ext cx="2698751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42" name="AutoShape 30"/>
          <p:cNvSpPr>
            <a:spLocks noChangeArrowheads="1"/>
          </p:cNvSpPr>
          <p:nvPr/>
        </p:nvSpPr>
        <p:spPr bwMode="gray">
          <a:xfrm>
            <a:off x="1071565" y="3969070"/>
            <a:ext cx="2698751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gray">
          <a:xfrm>
            <a:off x="1103315" y="2905444"/>
            <a:ext cx="102143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14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서면기록</a:t>
            </a:r>
            <a:endParaRPr lang="en-US" altLang="ko-KR" sz="14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gray">
          <a:xfrm>
            <a:off x="1103315" y="3489644"/>
            <a:ext cx="102143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14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음성기록</a:t>
            </a:r>
            <a:endParaRPr lang="en-US" altLang="ko-KR" sz="14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gray">
          <a:xfrm>
            <a:off x="1103315" y="4048444"/>
            <a:ext cx="102143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14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영상기록</a:t>
            </a:r>
            <a:endParaRPr lang="en-US" altLang="ko-KR" sz="14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64546" name="AutoShape 34"/>
          <p:cNvSpPr>
            <a:spLocks noChangeArrowheads="1"/>
          </p:cNvSpPr>
          <p:nvPr/>
        </p:nvSpPr>
        <p:spPr bwMode="blackGray">
          <a:xfrm rot="10793605" flipV="1">
            <a:off x="3895727" y="3748407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143110" y="5667722"/>
            <a:ext cx="60261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1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* </a:t>
            </a:r>
            <a:r>
              <a:rPr lang="ko-KR" altLang="en-US" sz="11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각각의 장단점을 고려하여 가능한 다양한 자료를 종합적으로 활용하는 것이 가장 바람직함</a:t>
            </a:r>
            <a:endParaRPr lang="en-US" altLang="ko-KR" sz="11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9" y="376222"/>
            <a:ext cx="6286500" cy="838200"/>
          </a:xfrm>
        </p:spPr>
        <p:txBody>
          <a:bodyPr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자료의 수준 결정하기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>
            <a:off x="4533900" y="3314700"/>
            <a:ext cx="39624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>
            <a:off x="4533900" y="2371725"/>
            <a:ext cx="39624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300" y="1774826"/>
            <a:ext cx="3810000" cy="466725"/>
            <a:chOff x="406" y="980"/>
            <a:chExt cx="2330" cy="294"/>
          </a:xfrm>
        </p:grpSpPr>
        <p:sp>
          <p:nvSpPr>
            <p:cNvPr id="72710" name="AutoShape 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>
                    <a:gamma/>
                    <a:tint val="54118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12" name="AutoShape 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2713" name="Text Box 18"/>
          <p:cNvSpPr txBox="1">
            <a:spLocks noChangeArrowheads="1"/>
          </p:cNvSpPr>
          <p:nvPr/>
        </p:nvSpPr>
        <p:spPr bwMode="gray">
          <a:xfrm>
            <a:off x="774703" y="1727200"/>
            <a:ext cx="30511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800" b="1" dirty="0" smtClean="0">
                <a:solidFill>
                  <a:schemeClr val="bg1"/>
                </a:solidFill>
                <a:ea typeface="굴림" pitchFamily="50" charset="-127"/>
              </a:rPr>
              <a:t>기록자료의 수준</a:t>
            </a:r>
            <a:r>
              <a:rPr lang="en-US" altLang="ko-KR" sz="2800" b="1" dirty="0" smtClean="0">
                <a:solidFill>
                  <a:schemeClr val="bg1"/>
                </a:solidFill>
                <a:ea typeface="굴림" pitchFamily="50" charset="-127"/>
              </a:rPr>
              <a:t>?</a:t>
            </a:r>
            <a:endParaRPr lang="en-US" altLang="ko-KR" sz="28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gray">
          <a:xfrm rot="5400000">
            <a:off x="4295777" y="2570164"/>
            <a:ext cx="488950" cy="488951"/>
          </a:xfrm>
          <a:prstGeom prst="diamond">
            <a:avLst/>
          </a:prstGeom>
          <a:solidFill>
            <a:schemeClr val="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gray">
          <a:xfrm rot="5400000">
            <a:off x="4295777" y="3513139"/>
            <a:ext cx="488950" cy="488951"/>
          </a:xfrm>
          <a:prstGeom prst="diamond">
            <a:avLst/>
          </a:prstGeom>
          <a:solidFill>
            <a:schemeClr val="fol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gray">
          <a:xfrm>
            <a:off x="4533900" y="5191125"/>
            <a:ext cx="39624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gray">
          <a:xfrm>
            <a:off x="4533900" y="4248150"/>
            <a:ext cx="39624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gray">
          <a:xfrm rot="5400000">
            <a:off x="4295777" y="4446589"/>
            <a:ext cx="488950" cy="488951"/>
          </a:xfrm>
          <a:prstGeom prst="diamond">
            <a:avLst/>
          </a:prstGeom>
          <a:solidFill>
            <a:schemeClr val="accent1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gray">
          <a:xfrm rot="5400000">
            <a:off x="4295777" y="5389564"/>
            <a:ext cx="488950" cy="488951"/>
          </a:xfrm>
          <a:prstGeom prst="diamond">
            <a:avLst/>
          </a:prstGeom>
          <a:solidFill>
            <a:schemeClr val="accent2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gray">
          <a:xfrm>
            <a:off x="4838701" y="2584453"/>
            <a:ext cx="38052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기록자료의 형태는 자세할 수록 </a:t>
            </a:r>
            <a:r>
              <a:rPr lang="ko-KR" altLang="en-US" sz="1200" b="1" dirty="0" err="1" smtClean="0">
                <a:solidFill>
                  <a:srgbClr val="080808"/>
                </a:solidFill>
                <a:ea typeface="굴림" pitchFamily="50" charset="-127"/>
              </a:rPr>
              <a:t>슈퍼바이지의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 부담감이 가중되며</a:t>
            </a:r>
            <a:r>
              <a:rPr lang="en-US" altLang="ko-KR" sz="1200" b="1" dirty="0" smtClean="0">
                <a:solidFill>
                  <a:srgbClr val="080808"/>
                </a:solidFill>
                <a:ea typeface="굴림" pitchFamily="50" charset="-127"/>
              </a:rPr>
              <a:t>,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 이를 고려한 수준의 결정이 필요</a:t>
            </a:r>
            <a:endParaRPr lang="en-US" altLang="ko-KR" sz="1200" b="1" dirty="0">
              <a:solidFill>
                <a:srgbClr val="080808"/>
              </a:solidFill>
              <a:ea typeface="굴림" pitchFamily="50" charset="-127"/>
            </a:endParaRPr>
          </a:p>
        </p:txBody>
      </p:sp>
      <p:sp>
        <p:nvSpPr>
          <p:cNvPr id="72721" name="Text Box 9"/>
          <p:cNvSpPr txBox="1">
            <a:spLocks noChangeArrowheads="1"/>
          </p:cNvSpPr>
          <p:nvPr/>
        </p:nvSpPr>
        <p:spPr bwMode="gray">
          <a:xfrm>
            <a:off x="4838700" y="3386140"/>
            <a:ext cx="350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rgbClr val="080808"/>
                </a:solidFill>
                <a:ea typeface="굴림" pitchFamily="50" charset="-127"/>
              </a:rPr>
              <a:t>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관찰을 통한 즉각적 개입이 이루어지지 어려운 상황이나</a:t>
            </a:r>
            <a:r>
              <a:rPr lang="en-US" altLang="ko-KR" sz="1200" b="1" dirty="0" smtClean="0">
                <a:solidFill>
                  <a:srgbClr val="080808"/>
                </a:solidFill>
                <a:ea typeface="굴림" pitchFamily="50" charset="-127"/>
              </a:rPr>
              <a:t>,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반복적 검토가 필요한 경우에 유용</a:t>
            </a:r>
            <a:endParaRPr lang="en-US" altLang="ko-KR" sz="1200" b="1" dirty="0" smtClean="0">
              <a:solidFill>
                <a:srgbClr val="080808"/>
              </a:solidFill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 </a:t>
            </a:r>
            <a:r>
              <a:rPr lang="ko-KR" altLang="en-US" sz="1200" b="1" dirty="0" err="1" smtClean="0">
                <a:solidFill>
                  <a:srgbClr val="080808"/>
                </a:solidFill>
                <a:ea typeface="굴림" pitchFamily="50" charset="-127"/>
              </a:rPr>
              <a:t>수퍼바이지의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 발달단계비교에 유용</a:t>
            </a:r>
            <a:endParaRPr lang="en-US" altLang="ko-KR" sz="1200" b="1" dirty="0" smtClean="0">
              <a:solidFill>
                <a:srgbClr val="080808"/>
              </a:solidFill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활용범위에 따른 동의수준고려</a:t>
            </a:r>
            <a:endParaRPr lang="en-US" altLang="ko-KR" sz="1200" b="1" dirty="0">
              <a:solidFill>
                <a:srgbClr val="080808"/>
              </a:solidFill>
              <a:ea typeface="굴림" pitchFamily="50" charset="-127"/>
            </a:endParaRP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gray">
          <a:xfrm>
            <a:off x="4838702" y="4291620"/>
            <a:ext cx="366239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상담과정에 대한 기록정보보다 음성정보에 담긴 언어적  의미 재해석</a:t>
            </a:r>
            <a:endParaRPr lang="en-US" altLang="ko-KR" sz="1200" b="1" dirty="0" smtClean="0">
              <a:solidFill>
                <a:srgbClr val="080808"/>
              </a:solidFill>
              <a:ea typeface="굴림" pitchFamily="50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>
                <a:solidFill>
                  <a:srgbClr val="080808"/>
                </a:solidFill>
                <a:ea typeface="굴림" pitchFamily="50" charset="-127"/>
              </a:rPr>
              <a:t>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기록에 대한 적은 부담으로 영상기록에 대한 대안으로 활용</a:t>
            </a:r>
            <a:endParaRPr lang="en-US" altLang="ko-KR" sz="1200" b="1" dirty="0">
              <a:solidFill>
                <a:srgbClr val="080808"/>
              </a:solidFill>
              <a:ea typeface="굴림" pitchFamily="50" charset="-127"/>
            </a:endParaRPr>
          </a:p>
        </p:txBody>
      </p:sp>
      <p:sp>
        <p:nvSpPr>
          <p:cNvPr id="72723" name="Text Box 9"/>
          <p:cNvSpPr txBox="1">
            <a:spLocks noChangeArrowheads="1"/>
          </p:cNvSpPr>
          <p:nvPr/>
        </p:nvSpPr>
        <p:spPr bwMode="gray">
          <a:xfrm>
            <a:off x="4838702" y="5262565"/>
            <a:ext cx="3733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가장 많이 활용하는 기법</a:t>
            </a:r>
            <a:endParaRPr lang="en-US" altLang="ko-KR" sz="1200" b="1" dirty="0" smtClean="0">
              <a:solidFill>
                <a:srgbClr val="080808"/>
              </a:solidFill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요약</a:t>
            </a:r>
            <a:r>
              <a:rPr lang="en-US" altLang="ko-KR" sz="1200" b="1" dirty="0" smtClean="0">
                <a:solidFill>
                  <a:srgbClr val="080808"/>
                </a:solidFill>
                <a:ea typeface="굴림" pitchFamily="50" charset="-127"/>
              </a:rPr>
              <a:t>, </a:t>
            </a:r>
            <a:r>
              <a:rPr lang="ko-KR" altLang="en-US" sz="1200" b="1" dirty="0" err="1" smtClean="0">
                <a:solidFill>
                  <a:srgbClr val="080808"/>
                </a:solidFill>
                <a:ea typeface="굴림" pitchFamily="50" charset="-127"/>
              </a:rPr>
              <a:t>전과정기록</a:t>
            </a:r>
            <a:r>
              <a:rPr lang="en-US" altLang="ko-KR" sz="1200" b="1" dirty="0" smtClean="0">
                <a:solidFill>
                  <a:srgbClr val="080808"/>
                </a:solidFill>
                <a:ea typeface="굴림" pitchFamily="50" charset="-127"/>
              </a:rPr>
              <a:t>, </a:t>
            </a: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문제중심기록 등의 형태로 구분</a:t>
            </a:r>
            <a:endParaRPr lang="en-US" altLang="ko-KR" sz="1200" b="1" dirty="0" smtClean="0">
              <a:solidFill>
                <a:srgbClr val="080808"/>
              </a:solidFill>
              <a:ea typeface="굴림" pitchFamily="50" charset="-127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080808"/>
                </a:solidFill>
                <a:ea typeface="굴림" pitchFamily="50" charset="-127"/>
              </a:rPr>
              <a:t>수퍼비전의 초점에 따라 다양한 방법을 활용해야 함</a:t>
            </a:r>
            <a:endParaRPr lang="en-US" altLang="ko-KR" sz="1200" b="1" dirty="0">
              <a:solidFill>
                <a:srgbClr val="080808"/>
              </a:solidFill>
              <a:ea typeface="굴림" pitchFamily="50" charset="-127"/>
            </a:endParaRPr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gray">
          <a:xfrm>
            <a:off x="495300" y="2462215"/>
            <a:ext cx="3625851" cy="362585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25" name="Oval 21"/>
          <p:cNvSpPr>
            <a:spLocks noChangeArrowheads="1"/>
          </p:cNvSpPr>
          <p:nvPr/>
        </p:nvSpPr>
        <p:spPr bwMode="gray">
          <a:xfrm>
            <a:off x="844551" y="3228977"/>
            <a:ext cx="2927351" cy="286702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gray">
          <a:xfrm>
            <a:off x="1239840" y="3957640"/>
            <a:ext cx="2160587" cy="213995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gray">
          <a:xfrm>
            <a:off x="1590677" y="4651377"/>
            <a:ext cx="1484313" cy="145256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28" name="Text Box 18"/>
          <p:cNvSpPr txBox="1">
            <a:spLocks noChangeArrowheads="1"/>
          </p:cNvSpPr>
          <p:nvPr/>
        </p:nvSpPr>
        <p:spPr bwMode="gray">
          <a:xfrm>
            <a:off x="1463677" y="5237163"/>
            <a:ext cx="17938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 dirty="0" smtClean="0">
                <a:solidFill>
                  <a:srgbClr val="F8F8F8"/>
                </a:solidFill>
                <a:ea typeface="굴림" pitchFamily="50" charset="-127"/>
              </a:rPr>
              <a:t>서면기록</a:t>
            </a:r>
            <a:endParaRPr lang="en-US" altLang="ko-KR" sz="1600" b="1" dirty="0">
              <a:solidFill>
                <a:srgbClr val="F8F8F8"/>
              </a:solidFill>
              <a:ea typeface="굴림" pitchFamily="50" charset="-127"/>
            </a:endParaRPr>
          </a:p>
        </p:txBody>
      </p:sp>
      <p:sp>
        <p:nvSpPr>
          <p:cNvPr id="72729" name="Text Box 18"/>
          <p:cNvSpPr txBox="1">
            <a:spLocks noChangeArrowheads="1"/>
          </p:cNvSpPr>
          <p:nvPr/>
        </p:nvSpPr>
        <p:spPr bwMode="gray">
          <a:xfrm>
            <a:off x="1368427" y="4216400"/>
            <a:ext cx="1882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 dirty="0" smtClean="0">
                <a:solidFill>
                  <a:srgbClr val="F8F8F8"/>
                </a:solidFill>
                <a:ea typeface="굴림" pitchFamily="50" charset="-127"/>
              </a:rPr>
              <a:t>음성기록</a:t>
            </a:r>
            <a:endParaRPr lang="en-US" altLang="ko-KR" b="1" dirty="0">
              <a:solidFill>
                <a:srgbClr val="F8F8F8"/>
              </a:solidFill>
              <a:ea typeface="굴림" pitchFamily="50" charset="-127"/>
            </a:endParaRPr>
          </a:p>
        </p:txBody>
      </p:sp>
      <p:sp>
        <p:nvSpPr>
          <p:cNvPr id="72730" name="Text Box 18"/>
          <p:cNvSpPr txBox="1">
            <a:spLocks noChangeArrowheads="1"/>
          </p:cNvSpPr>
          <p:nvPr/>
        </p:nvSpPr>
        <p:spPr bwMode="gray">
          <a:xfrm>
            <a:off x="1368427" y="3424238"/>
            <a:ext cx="1882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 dirty="0" smtClean="0">
                <a:solidFill>
                  <a:srgbClr val="F8F8F8"/>
                </a:solidFill>
                <a:ea typeface="굴림" pitchFamily="50" charset="-127"/>
              </a:rPr>
              <a:t>영상기록</a:t>
            </a:r>
            <a:endParaRPr lang="en-US" altLang="ko-KR" b="1" dirty="0">
              <a:solidFill>
                <a:srgbClr val="F8F8F8"/>
              </a:solidFill>
              <a:ea typeface="굴림" pitchFamily="50" charset="-127"/>
            </a:endParaRPr>
          </a:p>
        </p:txBody>
      </p:sp>
      <p:sp>
        <p:nvSpPr>
          <p:cNvPr id="72731" name="Text Box 18"/>
          <p:cNvSpPr txBox="1">
            <a:spLocks noChangeArrowheads="1"/>
          </p:cNvSpPr>
          <p:nvPr/>
        </p:nvSpPr>
        <p:spPr bwMode="gray">
          <a:xfrm>
            <a:off x="1368427" y="2657476"/>
            <a:ext cx="18827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rgbClr val="F8F8F8"/>
                </a:solidFill>
                <a:ea typeface="굴림" pitchFamily="50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grayWhite">
          <a:xfrm>
            <a:off x="571472" y="2571744"/>
            <a:ext cx="8001000" cy="3276600"/>
          </a:xfrm>
          <a:prstGeom prst="roundRect">
            <a:avLst>
              <a:gd name="adj" fmla="val 4657"/>
            </a:avLst>
          </a:prstGeom>
          <a:solidFill>
            <a:srgbClr val="FFFFFF">
              <a:alpha val="50000"/>
            </a:srgbClr>
          </a:solidFill>
          <a:ln w="2540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gray">
          <a:xfrm>
            <a:off x="-571536" y="4875215"/>
            <a:ext cx="8707501" cy="75088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ko-KR" alt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gray">
          <a:xfrm>
            <a:off x="-571536" y="3808415"/>
            <a:ext cx="8707501" cy="750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ko-KR" alt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gray">
          <a:xfrm>
            <a:off x="-428660" y="2786060"/>
            <a:ext cx="8707501" cy="750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ko-KR" alt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black">
          <a:xfrm>
            <a:off x="602419" y="2786060"/>
            <a:ext cx="700014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서면접촉 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: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사례기록에 대한 서면 피드백 제공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직접대면이 어렵거나 기록관리방법에 대한 </a:t>
            </a:r>
            <a:r>
              <a:rPr lang="ko-KR" altLang="en-US" sz="160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수퍼비전제공시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유용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기록을 통한 상호작용에 국한됨으로써 임의적 해석에 따른 오해의 위험</a:t>
            </a:r>
            <a:endParaRPr lang="en-US" altLang="ko-KR" sz="12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black">
          <a:xfrm>
            <a:off x="602419" y="3841750"/>
            <a:ext cx="700014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대면접촉 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: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직접관찰</a:t>
            </a:r>
            <a:r>
              <a:rPr lang="en-US" altLang="ko-KR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현장수퍼비전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등에서 </a:t>
            </a:r>
            <a:r>
              <a:rPr lang="ko-KR" altLang="en-US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활용</a:t>
            </a:r>
            <a:r>
              <a:rPr lang="en-US" altLang="ko-KR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직접대면을 통해 </a:t>
            </a:r>
            <a:r>
              <a:rPr lang="ko-KR" altLang="en-US" sz="1600" b="1" dirty="0" err="1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슈퍼바이지의</a:t>
            </a:r>
            <a:r>
              <a:rPr lang="ko-KR" altLang="en-US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 반응을 좀 더 공감적으로 이해</a:t>
            </a:r>
            <a:r>
              <a:rPr lang="en-US" altLang="ko-KR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반응 전달하는 </a:t>
            </a:r>
            <a:r>
              <a:rPr lang="ko-KR" altLang="en-US" sz="1600" b="1" dirty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것이 가능</a:t>
            </a:r>
            <a:endParaRPr lang="en-US" altLang="ko-KR" sz="16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endParaRPr lang="en-US" altLang="ko-KR" sz="16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black">
          <a:xfrm>
            <a:off x="602419" y="4883152"/>
            <a:ext cx="70001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60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온라온접촉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: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대면접촉이 어려운 경우 공간의 </a:t>
            </a:r>
            <a:r>
              <a:rPr lang="ko-KR" altLang="en-US" sz="160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제약없이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 화상회의 시스템을 활용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보안상의 문제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사생활보장의 </a:t>
            </a:r>
            <a:r>
              <a:rPr lang="ko-KR" altLang="en-US" sz="1600" b="1" dirty="0" err="1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위협등에</a:t>
            </a:r>
            <a:r>
              <a:rPr lang="ko-KR" altLang="en-US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대한 고려 필요</a:t>
            </a:r>
            <a:r>
              <a:rPr lang="en-US" altLang="ko-KR" sz="1600" b="1" dirty="0" smtClean="0">
                <a:solidFill>
                  <a:srgbClr val="000000"/>
                </a:solidFill>
                <a:ea typeface="굴림" pitchFamily="50" charset="-127"/>
                <a:cs typeface="Arial" pitchFamily="34" charset="0"/>
              </a:rPr>
              <a:t> </a:t>
            </a:r>
            <a:endParaRPr lang="en-US" altLang="ko-KR" sz="1600" b="1" dirty="0">
              <a:solidFill>
                <a:srgbClr val="000000"/>
              </a:solidFill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572398" y="2806700"/>
            <a:ext cx="928695" cy="819150"/>
            <a:chOff x="1596" y="1152"/>
            <a:chExt cx="518" cy="516"/>
          </a:xfrm>
        </p:grpSpPr>
        <p:sp>
          <p:nvSpPr>
            <p:cNvPr id="78870" name="Oval 2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>
              <a:outerShdw dist="74053" dir="8942175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/>
              <a:endParaRPr lang="ko-KR" altLang="en-US"/>
            </a:p>
          </p:txBody>
        </p:sp>
        <p:pic>
          <p:nvPicPr>
            <p:cNvPr id="78871" name="Picture 2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78872" name="Oval 24"/>
          <p:cNvSpPr>
            <a:spLocks noChangeArrowheads="1"/>
          </p:cNvSpPr>
          <p:nvPr/>
        </p:nvSpPr>
        <p:spPr bwMode="gray">
          <a:xfrm>
            <a:off x="7572398" y="3768727"/>
            <a:ext cx="928695" cy="815975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>
            <a:outerShdw dist="91581" dir="877859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endParaRPr lang="ko-KR" altLang="en-US"/>
          </a:p>
        </p:txBody>
      </p:sp>
      <p:pic>
        <p:nvPicPr>
          <p:cNvPr id="78873" name="Picture 25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7572396" y="3765552"/>
            <a:ext cx="895357" cy="611188"/>
          </a:xfrm>
          <a:prstGeom prst="rect">
            <a:avLst/>
          </a:prstGeom>
          <a:noFill/>
        </p:spPr>
      </p:pic>
      <p:sp>
        <p:nvSpPr>
          <p:cNvPr id="78874" name="Oval 26"/>
          <p:cNvSpPr>
            <a:spLocks noChangeArrowheads="1"/>
          </p:cNvSpPr>
          <p:nvPr/>
        </p:nvSpPr>
        <p:spPr bwMode="gray">
          <a:xfrm>
            <a:off x="7500959" y="4810127"/>
            <a:ext cx="1000132" cy="815975"/>
          </a:xfrm>
          <a:prstGeom prst="ellipse">
            <a:avLst/>
          </a:prstGeom>
          <a:solidFill>
            <a:schemeClr val="hlink"/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>
            <a:outerShdw dist="81320" dir="84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endParaRPr lang="ko-KR" altLang="en-US"/>
          </a:p>
        </p:txBody>
      </p:sp>
      <p:pic>
        <p:nvPicPr>
          <p:cNvPr id="78875" name="Picture 27" descr="cir_lighteffect0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7572396" y="4806951"/>
            <a:ext cx="895357" cy="611188"/>
          </a:xfrm>
          <a:prstGeom prst="rect">
            <a:avLst/>
          </a:prstGeom>
          <a:noFill/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786709" y="3000372"/>
            <a:ext cx="500067" cy="428628"/>
            <a:chOff x="1890" y="1712"/>
            <a:chExt cx="399" cy="300"/>
          </a:xfrm>
        </p:grpSpPr>
        <p:sp>
          <p:nvSpPr>
            <p:cNvPr id="78877" name="Freeform 29"/>
            <p:cNvSpPr>
              <a:spLocks noEditPoints="1"/>
            </p:cNvSpPr>
            <p:nvPr/>
          </p:nvSpPr>
          <p:spPr bwMode="gray">
            <a:xfrm>
              <a:off x="1890" y="1712"/>
              <a:ext cx="200" cy="300"/>
            </a:xfrm>
            <a:custGeom>
              <a:avLst/>
              <a:gdLst/>
              <a:ahLst/>
              <a:cxnLst>
                <a:cxn ang="0">
                  <a:pos x="200" y="172"/>
                </a:cxn>
                <a:cxn ang="0">
                  <a:pos x="195" y="172"/>
                </a:cxn>
                <a:cxn ang="0">
                  <a:pos x="192" y="169"/>
                </a:cxn>
                <a:cxn ang="0">
                  <a:pos x="65" y="42"/>
                </a:cxn>
                <a:cxn ang="0">
                  <a:pos x="200" y="42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300"/>
                </a:cxn>
                <a:cxn ang="0">
                  <a:pos x="200" y="300"/>
                </a:cxn>
                <a:cxn ang="0">
                  <a:pos x="200" y="258"/>
                </a:cxn>
                <a:cxn ang="0">
                  <a:pos x="65" y="258"/>
                </a:cxn>
                <a:cxn ang="0">
                  <a:pos x="150" y="174"/>
                </a:cxn>
                <a:cxn ang="0">
                  <a:pos x="186" y="208"/>
                </a:cxn>
                <a:cxn ang="0">
                  <a:pos x="189" y="211"/>
                </a:cxn>
                <a:cxn ang="0">
                  <a:pos x="195" y="214"/>
                </a:cxn>
                <a:cxn ang="0">
                  <a:pos x="200" y="214"/>
                </a:cxn>
                <a:cxn ang="0">
                  <a:pos x="200" y="172"/>
                </a:cxn>
                <a:cxn ang="0">
                  <a:pos x="42" y="64"/>
                </a:cxn>
                <a:cxn ang="0">
                  <a:pos x="126" y="150"/>
                </a:cxn>
                <a:cxn ang="0">
                  <a:pos x="42" y="234"/>
                </a:cxn>
                <a:cxn ang="0">
                  <a:pos x="42" y="64"/>
                </a:cxn>
              </a:cxnLst>
              <a:rect l="0" t="0" r="r" b="b"/>
              <a:pathLst>
                <a:path w="200" h="300">
                  <a:moveTo>
                    <a:pt x="200" y="172"/>
                  </a:moveTo>
                  <a:lnTo>
                    <a:pt x="195" y="172"/>
                  </a:lnTo>
                  <a:lnTo>
                    <a:pt x="192" y="169"/>
                  </a:lnTo>
                  <a:lnTo>
                    <a:pt x="65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200" y="300"/>
                  </a:lnTo>
                  <a:lnTo>
                    <a:pt x="200" y="258"/>
                  </a:lnTo>
                  <a:lnTo>
                    <a:pt x="65" y="258"/>
                  </a:lnTo>
                  <a:lnTo>
                    <a:pt x="150" y="174"/>
                  </a:lnTo>
                  <a:lnTo>
                    <a:pt x="186" y="208"/>
                  </a:lnTo>
                  <a:lnTo>
                    <a:pt x="189" y="211"/>
                  </a:lnTo>
                  <a:lnTo>
                    <a:pt x="195" y="214"/>
                  </a:lnTo>
                  <a:lnTo>
                    <a:pt x="200" y="214"/>
                  </a:lnTo>
                  <a:lnTo>
                    <a:pt x="200" y="172"/>
                  </a:lnTo>
                  <a:close/>
                  <a:moveTo>
                    <a:pt x="42" y="64"/>
                  </a:moveTo>
                  <a:lnTo>
                    <a:pt x="126" y="150"/>
                  </a:lnTo>
                  <a:lnTo>
                    <a:pt x="42" y="23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r"/>
              <a:endParaRPr lang="ko-KR" altLang="en-US"/>
            </a:p>
          </p:txBody>
        </p:sp>
        <p:sp>
          <p:nvSpPr>
            <p:cNvPr id="78878" name="Freeform 30"/>
            <p:cNvSpPr>
              <a:spLocks noEditPoints="1"/>
            </p:cNvSpPr>
            <p:nvPr/>
          </p:nvSpPr>
          <p:spPr bwMode="gray">
            <a:xfrm>
              <a:off x="2090" y="1712"/>
              <a:ext cx="199" cy="300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6" y="214"/>
                </a:cxn>
                <a:cxn ang="0">
                  <a:pos x="10" y="211"/>
                </a:cxn>
                <a:cxn ang="0">
                  <a:pos x="15" y="208"/>
                </a:cxn>
                <a:cxn ang="0">
                  <a:pos x="51" y="174"/>
                </a:cxn>
                <a:cxn ang="0">
                  <a:pos x="135" y="258"/>
                </a:cxn>
                <a:cxn ang="0">
                  <a:pos x="0" y="258"/>
                </a:cxn>
                <a:cxn ang="0">
                  <a:pos x="0" y="300"/>
                </a:cxn>
                <a:cxn ang="0">
                  <a:pos x="199" y="300"/>
                </a:cxn>
                <a:cxn ang="0">
                  <a:pos x="19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35" y="42"/>
                </a:cxn>
                <a:cxn ang="0">
                  <a:pos x="7" y="169"/>
                </a:cxn>
                <a:cxn ang="0">
                  <a:pos x="4" y="172"/>
                </a:cxn>
                <a:cxn ang="0">
                  <a:pos x="0" y="172"/>
                </a:cxn>
                <a:cxn ang="0">
                  <a:pos x="0" y="214"/>
                </a:cxn>
                <a:cxn ang="0">
                  <a:pos x="157" y="234"/>
                </a:cxn>
                <a:cxn ang="0">
                  <a:pos x="73" y="150"/>
                </a:cxn>
                <a:cxn ang="0">
                  <a:pos x="157" y="64"/>
                </a:cxn>
                <a:cxn ang="0">
                  <a:pos x="157" y="234"/>
                </a:cxn>
              </a:cxnLst>
              <a:rect l="0" t="0" r="r" b="b"/>
              <a:pathLst>
                <a:path w="199" h="300">
                  <a:moveTo>
                    <a:pt x="0" y="214"/>
                  </a:moveTo>
                  <a:lnTo>
                    <a:pt x="6" y="214"/>
                  </a:lnTo>
                  <a:lnTo>
                    <a:pt x="10" y="211"/>
                  </a:lnTo>
                  <a:lnTo>
                    <a:pt x="15" y="208"/>
                  </a:lnTo>
                  <a:lnTo>
                    <a:pt x="51" y="174"/>
                  </a:lnTo>
                  <a:lnTo>
                    <a:pt x="135" y="258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99" y="30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35" y="42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0" y="172"/>
                  </a:lnTo>
                  <a:lnTo>
                    <a:pt x="0" y="214"/>
                  </a:lnTo>
                  <a:close/>
                  <a:moveTo>
                    <a:pt x="157" y="234"/>
                  </a:moveTo>
                  <a:lnTo>
                    <a:pt x="73" y="150"/>
                  </a:lnTo>
                  <a:lnTo>
                    <a:pt x="157" y="64"/>
                  </a:lnTo>
                  <a:lnTo>
                    <a:pt x="157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r"/>
              <a:endParaRPr lang="ko-KR" altLang="en-US"/>
            </a:p>
          </p:txBody>
        </p:sp>
      </p:grpSp>
      <p:sp>
        <p:nvSpPr>
          <p:cNvPr id="78879" name="Freeform 31"/>
          <p:cNvSpPr>
            <a:spLocks/>
          </p:cNvSpPr>
          <p:nvPr/>
        </p:nvSpPr>
        <p:spPr bwMode="gray">
          <a:xfrm>
            <a:off x="7786713" y="3976688"/>
            <a:ext cx="236543" cy="428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1" y="2"/>
              </a:cxn>
              <a:cxn ang="0">
                <a:pos x="10" y="9"/>
              </a:cxn>
              <a:cxn ang="0">
                <a:pos x="3" y="21"/>
              </a:cxn>
              <a:cxn ang="0">
                <a:pos x="0" y="35"/>
              </a:cxn>
              <a:cxn ang="0">
                <a:pos x="0" y="315"/>
              </a:cxn>
              <a:cxn ang="0">
                <a:pos x="3" y="329"/>
              </a:cxn>
              <a:cxn ang="0">
                <a:pos x="10" y="341"/>
              </a:cxn>
              <a:cxn ang="0">
                <a:pos x="21" y="348"/>
              </a:cxn>
              <a:cxn ang="0">
                <a:pos x="34" y="350"/>
              </a:cxn>
              <a:cxn ang="0">
                <a:pos x="127" y="350"/>
              </a:cxn>
              <a:cxn ang="0">
                <a:pos x="127" y="314"/>
              </a:cxn>
              <a:cxn ang="0">
                <a:pos x="36" y="314"/>
              </a:cxn>
              <a:cxn ang="0">
                <a:pos x="36" y="0"/>
              </a:cxn>
              <a:cxn ang="0">
                <a:pos x="34" y="0"/>
              </a:cxn>
            </a:cxnLst>
            <a:rect l="0" t="0" r="r" b="b"/>
            <a:pathLst>
              <a:path w="127" h="350">
                <a:moveTo>
                  <a:pt x="34" y="0"/>
                </a:moveTo>
                <a:lnTo>
                  <a:pt x="21" y="2"/>
                </a:lnTo>
                <a:lnTo>
                  <a:pt x="10" y="9"/>
                </a:lnTo>
                <a:lnTo>
                  <a:pt x="3" y="21"/>
                </a:lnTo>
                <a:lnTo>
                  <a:pt x="0" y="35"/>
                </a:lnTo>
                <a:lnTo>
                  <a:pt x="0" y="315"/>
                </a:lnTo>
                <a:lnTo>
                  <a:pt x="3" y="329"/>
                </a:lnTo>
                <a:lnTo>
                  <a:pt x="10" y="341"/>
                </a:lnTo>
                <a:lnTo>
                  <a:pt x="21" y="348"/>
                </a:lnTo>
                <a:lnTo>
                  <a:pt x="34" y="350"/>
                </a:lnTo>
                <a:lnTo>
                  <a:pt x="127" y="350"/>
                </a:lnTo>
                <a:lnTo>
                  <a:pt x="127" y="314"/>
                </a:lnTo>
                <a:lnTo>
                  <a:pt x="36" y="314"/>
                </a:lnTo>
                <a:lnTo>
                  <a:pt x="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r"/>
            <a:endParaRPr lang="ko-KR" altLang="en-US"/>
          </a:p>
        </p:txBody>
      </p:sp>
      <p:sp>
        <p:nvSpPr>
          <p:cNvPr id="78880" name="Freeform 32"/>
          <p:cNvSpPr>
            <a:spLocks noEditPoints="1"/>
          </p:cNvSpPr>
          <p:nvPr/>
        </p:nvSpPr>
        <p:spPr bwMode="gray">
          <a:xfrm>
            <a:off x="7858150" y="3935414"/>
            <a:ext cx="428631" cy="469900"/>
          </a:xfrm>
          <a:custGeom>
            <a:avLst/>
            <a:gdLst/>
            <a:ahLst/>
            <a:cxnLst>
              <a:cxn ang="0">
                <a:pos x="239" y="382"/>
              </a:cxn>
              <a:cxn ang="0">
                <a:pos x="257" y="363"/>
              </a:cxn>
              <a:cxn ang="0">
                <a:pos x="260" y="34"/>
              </a:cxn>
              <a:cxn ang="0">
                <a:pos x="249" y="10"/>
              </a:cxn>
              <a:cxn ang="0">
                <a:pos x="225" y="0"/>
              </a:cxn>
              <a:cxn ang="0">
                <a:pos x="57" y="1"/>
              </a:cxn>
              <a:cxn ang="0">
                <a:pos x="48" y="7"/>
              </a:cxn>
              <a:cxn ang="0">
                <a:pos x="45" y="18"/>
              </a:cxn>
              <a:cxn ang="0">
                <a:pos x="44" y="123"/>
              </a:cxn>
              <a:cxn ang="0">
                <a:pos x="33" y="145"/>
              </a:cxn>
              <a:cxn ang="0">
                <a:pos x="18" y="175"/>
              </a:cxn>
              <a:cxn ang="0">
                <a:pos x="6" y="202"/>
              </a:cxn>
              <a:cxn ang="0">
                <a:pos x="2" y="213"/>
              </a:cxn>
              <a:cxn ang="0">
                <a:pos x="0" y="220"/>
              </a:cxn>
              <a:cxn ang="0">
                <a:pos x="2" y="231"/>
              </a:cxn>
              <a:cxn ang="0">
                <a:pos x="12" y="238"/>
              </a:cxn>
              <a:cxn ang="0">
                <a:pos x="21" y="238"/>
              </a:cxn>
              <a:cxn ang="0">
                <a:pos x="45" y="238"/>
              </a:cxn>
              <a:cxn ang="0">
                <a:pos x="225" y="384"/>
              </a:cxn>
              <a:cxn ang="0">
                <a:pos x="81" y="348"/>
              </a:cxn>
              <a:cxn ang="0">
                <a:pos x="81" y="316"/>
              </a:cxn>
              <a:cxn ang="0">
                <a:pos x="81" y="274"/>
              </a:cxn>
              <a:cxn ang="0">
                <a:pos x="81" y="237"/>
              </a:cxn>
              <a:cxn ang="0">
                <a:pos x="81" y="220"/>
              </a:cxn>
              <a:cxn ang="0">
                <a:pos x="78" y="211"/>
              </a:cxn>
              <a:cxn ang="0">
                <a:pos x="72" y="205"/>
              </a:cxn>
              <a:cxn ang="0">
                <a:pos x="63" y="202"/>
              </a:cxn>
              <a:cxn ang="0">
                <a:pos x="60" y="202"/>
              </a:cxn>
              <a:cxn ang="0">
                <a:pos x="51" y="202"/>
              </a:cxn>
              <a:cxn ang="0">
                <a:pos x="53" y="187"/>
              </a:cxn>
              <a:cxn ang="0">
                <a:pos x="68" y="156"/>
              </a:cxn>
              <a:cxn ang="0">
                <a:pos x="78" y="133"/>
              </a:cxn>
              <a:cxn ang="0">
                <a:pos x="81" y="126"/>
              </a:cxn>
              <a:cxn ang="0">
                <a:pos x="81" y="118"/>
              </a:cxn>
              <a:cxn ang="0">
                <a:pos x="81" y="88"/>
              </a:cxn>
              <a:cxn ang="0">
                <a:pos x="81" y="52"/>
              </a:cxn>
              <a:cxn ang="0">
                <a:pos x="224" y="36"/>
              </a:cxn>
            </a:cxnLst>
            <a:rect l="0" t="0" r="r" b="b"/>
            <a:pathLst>
              <a:path w="260" h="384">
                <a:moveTo>
                  <a:pt x="225" y="384"/>
                </a:moveTo>
                <a:lnTo>
                  <a:pt x="239" y="382"/>
                </a:lnTo>
                <a:lnTo>
                  <a:pt x="249" y="375"/>
                </a:lnTo>
                <a:lnTo>
                  <a:pt x="257" y="363"/>
                </a:lnTo>
                <a:lnTo>
                  <a:pt x="260" y="349"/>
                </a:lnTo>
                <a:lnTo>
                  <a:pt x="260" y="34"/>
                </a:lnTo>
                <a:lnTo>
                  <a:pt x="257" y="21"/>
                </a:lnTo>
                <a:lnTo>
                  <a:pt x="249" y="10"/>
                </a:lnTo>
                <a:lnTo>
                  <a:pt x="239" y="3"/>
                </a:lnTo>
                <a:lnTo>
                  <a:pt x="225" y="0"/>
                </a:lnTo>
                <a:lnTo>
                  <a:pt x="63" y="0"/>
                </a:lnTo>
                <a:lnTo>
                  <a:pt x="57" y="1"/>
                </a:lnTo>
                <a:lnTo>
                  <a:pt x="53" y="3"/>
                </a:lnTo>
                <a:lnTo>
                  <a:pt x="48" y="7"/>
                </a:lnTo>
                <a:lnTo>
                  <a:pt x="47" y="12"/>
                </a:lnTo>
                <a:lnTo>
                  <a:pt x="45" y="18"/>
                </a:lnTo>
                <a:lnTo>
                  <a:pt x="45" y="118"/>
                </a:lnTo>
                <a:lnTo>
                  <a:pt x="44" y="123"/>
                </a:lnTo>
                <a:lnTo>
                  <a:pt x="39" y="133"/>
                </a:lnTo>
                <a:lnTo>
                  <a:pt x="33" y="145"/>
                </a:lnTo>
                <a:lnTo>
                  <a:pt x="26" y="160"/>
                </a:lnTo>
                <a:lnTo>
                  <a:pt x="18" y="175"/>
                </a:lnTo>
                <a:lnTo>
                  <a:pt x="12" y="190"/>
                </a:lnTo>
                <a:lnTo>
                  <a:pt x="6" y="202"/>
                </a:lnTo>
                <a:lnTo>
                  <a:pt x="3" y="210"/>
                </a:lnTo>
                <a:lnTo>
                  <a:pt x="2" y="213"/>
                </a:lnTo>
                <a:lnTo>
                  <a:pt x="0" y="217"/>
                </a:lnTo>
                <a:lnTo>
                  <a:pt x="0" y="220"/>
                </a:lnTo>
                <a:lnTo>
                  <a:pt x="0" y="226"/>
                </a:lnTo>
                <a:lnTo>
                  <a:pt x="2" y="231"/>
                </a:lnTo>
                <a:lnTo>
                  <a:pt x="6" y="235"/>
                </a:lnTo>
                <a:lnTo>
                  <a:pt x="12" y="238"/>
                </a:lnTo>
                <a:lnTo>
                  <a:pt x="18" y="238"/>
                </a:lnTo>
                <a:lnTo>
                  <a:pt x="21" y="238"/>
                </a:lnTo>
                <a:lnTo>
                  <a:pt x="32" y="238"/>
                </a:lnTo>
                <a:lnTo>
                  <a:pt x="45" y="238"/>
                </a:lnTo>
                <a:lnTo>
                  <a:pt x="45" y="384"/>
                </a:lnTo>
                <a:lnTo>
                  <a:pt x="225" y="384"/>
                </a:lnTo>
                <a:close/>
                <a:moveTo>
                  <a:pt x="224" y="348"/>
                </a:moveTo>
                <a:lnTo>
                  <a:pt x="81" y="348"/>
                </a:lnTo>
                <a:lnTo>
                  <a:pt x="81" y="334"/>
                </a:lnTo>
                <a:lnTo>
                  <a:pt x="81" y="316"/>
                </a:lnTo>
                <a:lnTo>
                  <a:pt x="81" y="295"/>
                </a:lnTo>
                <a:lnTo>
                  <a:pt x="81" y="274"/>
                </a:lnTo>
                <a:lnTo>
                  <a:pt x="81" y="253"/>
                </a:lnTo>
                <a:lnTo>
                  <a:pt x="81" y="237"/>
                </a:lnTo>
                <a:lnTo>
                  <a:pt x="81" y="225"/>
                </a:lnTo>
                <a:lnTo>
                  <a:pt x="81" y="220"/>
                </a:lnTo>
                <a:lnTo>
                  <a:pt x="81" y="216"/>
                </a:lnTo>
                <a:lnTo>
                  <a:pt x="78" y="211"/>
                </a:lnTo>
                <a:lnTo>
                  <a:pt x="77" y="208"/>
                </a:lnTo>
                <a:lnTo>
                  <a:pt x="72" y="205"/>
                </a:lnTo>
                <a:lnTo>
                  <a:pt x="68" y="204"/>
                </a:lnTo>
                <a:lnTo>
                  <a:pt x="63" y="202"/>
                </a:lnTo>
                <a:lnTo>
                  <a:pt x="62" y="202"/>
                </a:lnTo>
                <a:lnTo>
                  <a:pt x="60" y="202"/>
                </a:lnTo>
                <a:lnTo>
                  <a:pt x="56" y="202"/>
                </a:lnTo>
                <a:lnTo>
                  <a:pt x="51" y="202"/>
                </a:lnTo>
                <a:lnTo>
                  <a:pt x="45" y="202"/>
                </a:lnTo>
                <a:lnTo>
                  <a:pt x="53" y="187"/>
                </a:lnTo>
                <a:lnTo>
                  <a:pt x="60" y="171"/>
                </a:lnTo>
                <a:lnTo>
                  <a:pt x="68" y="156"/>
                </a:lnTo>
                <a:lnTo>
                  <a:pt x="74" y="142"/>
                </a:lnTo>
                <a:lnTo>
                  <a:pt x="78" y="133"/>
                </a:lnTo>
                <a:lnTo>
                  <a:pt x="80" y="130"/>
                </a:lnTo>
                <a:lnTo>
                  <a:pt x="81" y="126"/>
                </a:lnTo>
                <a:lnTo>
                  <a:pt x="81" y="123"/>
                </a:lnTo>
                <a:lnTo>
                  <a:pt x="81" y="118"/>
                </a:lnTo>
                <a:lnTo>
                  <a:pt x="81" y="106"/>
                </a:lnTo>
                <a:lnTo>
                  <a:pt x="81" y="88"/>
                </a:lnTo>
                <a:lnTo>
                  <a:pt x="81" y="70"/>
                </a:lnTo>
                <a:lnTo>
                  <a:pt x="81" y="52"/>
                </a:lnTo>
                <a:lnTo>
                  <a:pt x="81" y="36"/>
                </a:lnTo>
                <a:lnTo>
                  <a:pt x="224" y="36"/>
                </a:lnTo>
                <a:lnTo>
                  <a:pt x="224" y="34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r"/>
            <a:endParaRPr lang="ko-KR" altLang="en-US"/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gray">
          <a:xfrm>
            <a:off x="8046981" y="4060826"/>
            <a:ext cx="74699" cy="476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r"/>
            <a:endParaRPr lang="ko-KR" altLang="en-US"/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gray">
          <a:xfrm>
            <a:off x="7774264" y="3976690"/>
            <a:ext cx="248989" cy="4445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r"/>
            <a:endParaRPr lang="ko-KR" altLang="en-US"/>
          </a:p>
        </p:txBody>
      </p:sp>
      <p:sp>
        <p:nvSpPr>
          <p:cNvPr id="78883" name="Freeform 35"/>
          <p:cNvSpPr>
            <a:spLocks noEditPoints="1"/>
          </p:cNvSpPr>
          <p:nvPr/>
        </p:nvSpPr>
        <p:spPr bwMode="gray">
          <a:xfrm>
            <a:off x="7643835" y="4949825"/>
            <a:ext cx="719144" cy="533400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131" y="5"/>
              </a:cxn>
              <a:cxn ang="0">
                <a:pos x="95" y="17"/>
              </a:cxn>
              <a:cxn ang="0">
                <a:pos x="63" y="38"/>
              </a:cxn>
              <a:cxn ang="0">
                <a:pos x="38" y="63"/>
              </a:cxn>
              <a:cxn ang="0">
                <a:pos x="18" y="95"/>
              </a:cxn>
              <a:cxn ang="0">
                <a:pos x="5" y="131"/>
              </a:cxn>
              <a:cxn ang="0">
                <a:pos x="0" y="170"/>
              </a:cxn>
              <a:cxn ang="0">
                <a:pos x="5" y="209"/>
              </a:cxn>
              <a:cxn ang="0">
                <a:pos x="18" y="245"/>
              </a:cxn>
              <a:cxn ang="0">
                <a:pos x="38" y="276"/>
              </a:cxn>
              <a:cxn ang="0">
                <a:pos x="63" y="302"/>
              </a:cxn>
              <a:cxn ang="0">
                <a:pos x="95" y="323"/>
              </a:cxn>
              <a:cxn ang="0">
                <a:pos x="131" y="335"/>
              </a:cxn>
              <a:cxn ang="0">
                <a:pos x="170" y="339"/>
              </a:cxn>
              <a:cxn ang="0">
                <a:pos x="209" y="335"/>
              </a:cxn>
              <a:cxn ang="0">
                <a:pos x="245" y="323"/>
              </a:cxn>
              <a:cxn ang="0">
                <a:pos x="276" y="302"/>
              </a:cxn>
              <a:cxn ang="0">
                <a:pos x="303" y="276"/>
              </a:cxn>
              <a:cxn ang="0">
                <a:pos x="323" y="245"/>
              </a:cxn>
              <a:cxn ang="0">
                <a:pos x="335" y="209"/>
              </a:cxn>
              <a:cxn ang="0">
                <a:pos x="339" y="170"/>
              </a:cxn>
              <a:cxn ang="0">
                <a:pos x="335" y="131"/>
              </a:cxn>
              <a:cxn ang="0">
                <a:pos x="323" y="95"/>
              </a:cxn>
              <a:cxn ang="0">
                <a:pos x="303" y="63"/>
              </a:cxn>
              <a:cxn ang="0">
                <a:pos x="276" y="38"/>
              </a:cxn>
              <a:cxn ang="0">
                <a:pos x="245" y="17"/>
              </a:cxn>
              <a:cxn ang="0">
                <a:pos x="209" y="5"/>
              </a:cxn>
              <a:cxn ang="0">
                <a:pos x="170" y="0"/>
              </a:cxn>
              <a:cxn ang="0">
                <a:pos x="170" y="294"/>
              </a:cxn>
              <a:cxn ang="0">
                <a:pos x="137" y="291"/>
              </a:cxn>
              <a:cxn ang="0">
                <a:pos x="107" y="278"/>
              </a:cxn>
              <a:cxn ang="0">
                <a:pos x="81" y="258"/>
              </a:cxn>
              <a:cxn ang="0">
                <a:pos x="62" y="233"/>
              </a:cxn>
              <a:cxn ang="0">
                <a:pos x="50" y="203"/>
              </a:cxn>
              <a:cxn ang="0">
                <a:pos x="45" y="170"/>
              </a:cxn>
              <a:cxn ang="0">
                <a:pos x="50" y="137"/>
              </a:cxn>
              <a:cxn ang="0">
                <a:pos x="62" y="107"/>
              </a:cxn>
              <a:cxn ang="0">
                <a:pos x="81" y="81"/>
              </a:cxn>
              <a:cxn ang="0">
                <a:pos x="107" y="62"/>
              </a:cxn>
              <a:cxn ang="0">
                <a:pos x="137" y="48"/>
              </a:cxn>
              <a:cxn ang="0">
                <a:pos x="170" y="44"/>
              </a:cxn>
              <a:cxn ang="0">
                <a:pos x="203" y="48"/>
              </a:cxn>
              <a:cxn ang="0">
                <a:pos x="233" y="62"/>
              </a:cxn>
              <a:cxn ang="0">
                <a:pos x="258" y="81"/>
              </a:cxn>
              <a:cxn ang="0">
                <a:pos x="278" y="107"/>
              </a:cxn>
              <a:cxn ang="0">
                <a:pos x="291" y="137"/>
              </a:cxn>
              <a:cxn ang="0">
                <a:pos x="296" y="170"/>
              </a:cxn>
              <a:cxn ang="0">
                <a:pos x="291" y="203"/>
              </a:cxn>
              <a:cxn ang="0">
                <a:pos x="278" y="233"/>
              </a:cxn>
              <a:cxn ang="0">
                <a:pos x="258" y="258"/>
              </a:cxn>
              <a:cxn ang="0">
                <a:pos x="233" y="278"/>
              </a:cxn>
              <a:cxn ang="0">
                <a:pos x="203" y="291"/>
              </a:cxn>
              <a:cxn ang="0">
                <a:pos x="170" y="294"/>
              </a:cxn>
            </a:cxnLst>
            <a:rect l="0" t="0" r="r" b="b"/>
            <a:pathLst>
              <a:path w="339" h="339">
                <a:moveTo>
                  <a:pt x="170" y="0"/>
                </a:moveTo>
                <a:lnTo>
                  <a:pt x="131" y="5"/>
                </a:lnTo>
                <a:lnTo>
                  <a:pt x="95" y="17"/>
                </a:lnTo>
                <a:lnTo>
                  <a:pt x="63" y="38"/>
                </a:lnTo>
                <a:lnTo>
                  <a:pt x="38" y="63"/>
                </a:lnTo>
                <a:lnTo>
                  <a:pt x="18" y="95"/>
                </a:lnTo>
                <a:lnTo>
                  <a:pt x="5" y="131"/>
                </a:lnTo>
                <a:lnTo>
                  <a:pt x="0" y="170"/>
                </a:lnTo>
                <a:lnTo>
                  <a:pt x="5" y="209"/>
                </a:lnTo>
                <a:lnTo>
                  <a:pt x="18" y="245"/>
                </a:lnTo>
                <a:lnTo>
                  <a:pt x="38" y="276"/>
                </a:lnTo>
                <a:lnTo>
                  <a:pt x="63" y="302"/>
                </a:lnTo>
                <a:lnTo>
                  <a:pt x="95" y="323"/>
                </a:lnTo>
                <a:lnTo>
                  <a:pt x="131" y="335"/>
                </a:lnTo>
                <a:lnTo>
                  <a:pt x="170" y="339"/>
                </a:lnTo>
                <a:lnTo>
                  <a:pt x="209" y="335"/>
                </a:lnTo>
                <a:lnTo>
                  <a:pt x="245" y="323"/>
                </a:lnTo>
                <a:lnTo>
                  <a:pt x="276" y="302"/>
                </a:lnTo>
                <a:lnTo>
                  <a:pt x="303" y="276"/>
                </a:lnTo>
                <a:lnTo>
                  <a:pt x="323" y="245"/>
                </a:lnTo>
                <a:lnTo>
                  <a:pt x="335" y="209"/>
                </a:lnTo>
                <a:lnTo>
                  <a:pt x="339" y="170"/>
                </a:lnTo>
                <a:lnTo>
                  <a:pt x="335" y="131"/>
                </a:lnTo>
                <a:lnTo>
                  <a:pt x="323" y="95"/>
                </a:lnTo>
                <a:lnTo>
                  <a:pt x="303" y="63"/>
                </a:lnTo>
                <a:lnTo>
                  <a:pt x="276" y="38"/>
                </a:lnTo>
                <a:lnTo>
                  <a:pt x="245" y="17"/>
                </a:lnTo>
                <a:lnTo>
                  <a:pt x="209" y="5"/>
                </a:lnTo>
                <a:lnTo>
                  <a:pt x="170" y="0"/>
                </a:lnTo>
                <a:close/>
                <a:moveTo>
                  <a:pt x="170" y="294"/>
                </a:moveTo>
                <a:lnTo>
                  <a:pt x="137" y="291"/>
                </a:lnTo>
                <a:lnTo>
                  <a:pt x="107" y="278"/>
                </a:lnTo>
                <a:lnTo>
                  <a:pt x="81" y="258"/>
                </a:lnTo>
                <a:lnTo>
                  <a:pt x="62" y="233"/>
                </a:lnTo>
                <a:lnTo>
                  <a:pt x="50" y="203"/>
                </a:lnTo>
                <a:lnTo>
                  <a:pt x="45" y="170"/>
                </a:lnTo>
                <a:lnTo>
                  <a:pt x="50" y="137"/>
                </a:lnTo>
                <a:lnTo>
                  <a:pt x="62" y="107"/>
                </a:lnTo>
                <a:lnTo>
                  <a:pt x="81" y="81"/>
                </a:lnTo>
                <a:lnTo>
                  <a:pt x="107" y="62"/>
                </a:lnTo>
                <a:lnTo>
                  <a:pt x="137" y="48"/>
                </a:lnTo>
                <a:lnTo>
                  <a:pt x="170" y="44"/>
                </a:lnTo>
                <a:lnTo>
                  <a:pt x="203" y="48"/>
                </a:lnTo>
                <a:lnTo>
                  <a:pt x="233" y="62"/>
                </a:lnTo>
                <a:lnTo>
                  <a:pt x="258" y="81"/>
                </a:lnTo>
                <a:lnTo>
                  <a:pt x="278" y="107"/>
                </a:lnTo>
                <a:lnTo>
                  <a:pt x="291" y="137"/>
                </a:lnTo>
                <a:lnTo>
                  <a:pt x="296" y="170"/>
                </a:lnTo>
                <a:lnTo>
                  <a:pt x="291" y="203"/>
                </a:lnTo>
                <a:lnTo>
                  <a:pt x="278" y="233"/>
                </a:lnTo>
                <a:lnTo>
                  <a:pt x="258" y="258"/>
                </a:lnTo>
                <a:lnTo>
                  <a:pt x="233" y="278"/>
                </a:lnTo>
                <a:lnTo>
                  <a:pt x="203" y="291"/>
                </a:lnTo>
                <a:lnTo>
                  <a:pt x="170" y="29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r"/>
            <a:endParaRPr lang="ko-KR" altLang="en-US"/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black">
          <a:xfrm>
            <a:off x="939800" y="1765300"/>
            <a:ext cx="6858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ko-KR" altLang="en-US" b="1" dirty="0" smtClean="0">
                <a:ea typeface="굴림" pitchFamily="50" charset="-127"/>
                <a:cs typeface="Arial" pitchFamily="34" charset="0"/>
              </a:rPr>
              <a:t>접촉방법 역시 기본적으로 대면접촉에 대한 보완적 수단이라는 인식을 가지고 설계하는 것이 바람직함</a:t>
            </a:r>
            <a:r>
              <a:rPr lang="en-US" altLang="ko-KR" b="1" dirty="0" smtClean="0">
                <a:ea typeface="굴림" pitchFamily="50" charset="-127"/>
                <a:cs typeface="Arial" pitchFamily="34" charset="0"/>
              </a:rPr>
              <a:t>!</a:t>
            </a:r>
            <a:endParaRPr lang="en-US" altLang="ko-KR" dirty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7888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접촉방법에 따른 구분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09" y="4967601"/>
            <a:ext cx="5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b="1" dirty="0" smtClean="0"/>
              <a:t>@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학습기법에 따른 구분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8371" name="Picture 3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167190" y="2689227"/>
            <a:ext cx="2309812" cy="2289175"/>
          </a:xfrm>
          <a:prstGeom prst="rect">
            <a:avLst/>
          </a:prstGeom>
          <a:noFill/>
        </p:spPr>
      </p:pic>
      <p:sp>
        <p:nvSpPr>
          <p:cNvPr id="58372" name="Arc 4"/>
          <p:cNvSpPr>
            <a:spLocks/>
          </p:cNvSpPr>
          <p:nvPr/>
        </p:nvSpPr>
        <p:spPr bwMode="gray">
          <a:xfrm rot="5400000" flipH="1" flipV="1">
            <a:off x="3619500" y="3248026"/>
            <a:ext cx="2279650" cy="1174751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73" name="Arc 5"/>
          <p:cNvSpPr>
            <a:spLocks/>
          </p:cNvSpPr>
          <p:nvPr/>
        </p:nvSpPr>
        <p:spPr bwMode="gray">
          <a:xfrm rot="-5109568" flipH="1" flipV="1">
            <a:off x="4720432" y="3264695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alpha val="9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3733502" flipH="1" flipV="1">
            <a:off x="4837907" y="4237833"/>
            <a:ext cx="2005012" cy="485775"/>
            <a:chOff x="2532" y="1051"/>
            <a:chExt cx="893" cy="24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8376" name="AutoShape 8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77" name="AutoShape 9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78" name="AutoShape 10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79" name="AutoShape 11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8381" name="AutoShape 13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82" name="AutoShape 14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83" name="AutoShape 15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384" name="AutoShape 16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8385" name="Text Box 17"/>
          <p:cNvSpPr txBox="1">
            <a:spLocks noChangeArrowheads="1"/>
          </p:cNvSpPr>
          <p:nvPr/>
        </p:nvSpPr>
        <p:spPr bwMode="gray">
          <a:xfrm>
            <a:off x="4143373" y="3403589"/>
            <a:ext cx="128588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 smtClean="0">
                <a:ea typeface="굴림" pitchFamily="50" charset="-127"/>
              </a:rPr>
              <a:t>슈퍼바이저의</a:t>
            </a:r>
            <a:r>
              <a:rPr lang="ko-KR" altLang="en-US" sz="1400" b="1" dirty="0" smtClean="0">
                <a:ea typeface="굴림" pitchFamily="50" charset="-127"/>
              </a:rPr>
              <a:t>  직접적 접촉이 강조되는 학습기법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white">
          <a:xfrm>
            <a:off x="5272090" y="3403589"/>
            <a:ext cx="137161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 smtClean="0">
                <a:ea typeface="굴림" pitchFamily="50" charset="-127"/>
              </a:rPr>
              <a:t>슈퍼바이저의</a:t>
            </a:r>
            <a:r>
              <a:rPr lang="ko-KR" altLang="en-US" sz="1400" b="1" dirty="0" smtClean="0">
                <a:ea typeface="굴림" pitchFamily="50" charset="-127"/>
              </a:rPr>
              <a:t> 직접적 접촉이 덜 강조되는 학습기법</a:t>
            </a:r>
            <a:endParaRPr lang="en-US" altLang="ko-KR" sz="1400" b="1" dirty="0">
              <a:ea typeface="굴림" pitchFamily="50" charset="-127"/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gray">
          <a:xfrm>
            <a:off x="3852863" y="3103563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gray">
          <a:xfrm flipV="1">
            <a:off x="3924301" y="4795838"/>
            <a:ext cx="247651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gray">
          <a:xfrm rot="18903867" flipV="1">
            <a:off x="4651376" y="5149850"/>
            <a:ext cx="247651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gray">
          <a:xfrm rot="2103433" flipV="1">
            <a:off x="3729040" y="3997325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gray">
          <a:xfrm rot="15143245" flipH="1" flipV="1">
            <a:off x="5756275" y="2522539"/>
            <a:ext cx="342900" cy="107951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gray">
          <a:xfrm rot="4384254" flipH="1">
            <a:off x="6513514" y="4395788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gray">
          <a:xfrm rot="120645" flipH="1">
            <a:off x="6392864" y="2879725"/>
            <a:ext cx="247651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gray">
          <a:xfrm>
            <a:off x="2400302" y="2643188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5" name="AutoShape 27"/>
          <p:cNvSpPr>
            <a:spLocks noChangeArrowheads="1"/>
          </p:cNvSpPr>
          <p:nvPr/>
        </p:nvSpPr>
        <p:spPr bwMode="gray">
          <a:xfrm>
            <a:off x="2433639" y="2682877"/>
            <a:ext cx="1301751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6" name="AutoShape 28"/>
          <p:cNvSpPr>
            <a:spLocks noChangeArrowheads="1"/>
          </p:cNvSpPr>
          <p:nvPr/>
        </p:nvSpPr>
        <p:spPr bwMode="gray">
          <a:xfrm flipH="1">
            <a:off x="5248278" y="1590677"/>
            <a:ext cx="1382713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7" name="AutoShape 29"/>
          <p:cNvSpPr>
            <a:spLocks noChangeArrowheads="1"/>
          </p:cNvSpPr>
          <p:nvPr/>
        </p:nvSpPr>
        <p:spPr bwMode="gray">
          <a:xfrm flipH="1">
            <a:off x="5284789" y="1628777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gray">
          <a:xfrm>
            <a:off x="2789409" y="2803525"/>
            <a:ext cx="58862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ea typeface="굴림" pitchFamily="50" charset="-127"/>
              </a:rPr>
              <a:t>발표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white">
          <a:xfrm>
            <a:off x="5443342" y="1763713"/>
            <a:ext cx="9925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ea typeface="굴림" pitchFamily="50" charset="-127"/>
              </a:rPr>
              <a:t>과제주기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00" name="AutoShape 32"/>
          <p:cNvSpPr>
            <a:spLocks noChangeArrowheads="1"/>
          </p:cNvSpPr>
          <p:nvPr/>
        </p:nvSpPr>
        <p:spPr bwMode="gray">
          <a:xfrm>
            <a:off x="2243139" y="3759202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01" name="AutoShape 33"/>
          <p:cNvSpPr>
            <a:spLocks noChangeArrowheads="1"/>
          </p:cNvSpPr>
          <p:nvPr/>
        </p:nvSpPr>
        <p:spPr bwMode="gray">
          <a:xfrm>
            <a:off x="2276477" y="3798890"/>
            <a:ext cx="1301751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gray">
          <a:xfrm>
            <a:off x="2531258" y="3919538"/>
            <a:ext cx="79060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ea typeface="굴림" pitchFamily="50" charset="-127"/>
              </a:rPr>
              <a:t>역할극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03" name="AutoShape 35"/>
          <p:cNvSpPr>
            <a:spLocks noChangeArrowheads="1"/>
          </p:cNvSpPr>
          <p:nvPr/>
        </p:nvSpPr>
        <p:spPr bwMode="gray">
          <a:xfrm>
            <a:off x="2540002" y="4845052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04" name="AutoShape 36"/>
          <p:cNvSpPr>
            <a:spLocks noChangeArrowheads="1"/>
          </p:cNvSpPr>
          <p:nvPr/>
        </p:nvSpPr>
        <p:spPr bwMode="gray">
          <a:xfrm>
            <a:off x="2573339" y="4884740"/>
            <a:ext cx="1301751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gray">
          <a:xfrm>
            <a:off x="2496299" y="5005388"/>
            <a:ext cx="145424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ea typeface="굴림" pitchFamily="50" charset="-127"/>
              </a:rPr>
              <a:t>모델링과 시범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06" name="AutoShape 38"/>
          <p:cNvSpPr>
            <a:spLocks noChangeArrowheads="1"/>
          </p:cNvSpPr>
          <p:nvPr/>
        </p:nvSpPr>
        <p:spPr bwMode="gray">
          <a:xfrm>
            <a:off x="4010027" y="5475288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07" name="AutoShape 39"/>
          <p:cNvSpPr>
            <a:spLocks noChangeArrowheads="1"/>
          </p:cNvSpPr>
          <p:nvPr/>
        </p:nvSpPr>
        <p:spPr bwMode="gray">
          <a:xfrm>
            <a:off x="4043365" y="5514977"/>
            <a:ext cx="1301751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gray">
          <a:xfrm>
            <a:off x="4399133" y="5635625"/>
            <a:ext cx="58862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err="1" smtClean="0">
                <a:ea typeface="굴림" pitchFamily="50" charset="-127"/>
              </a:rPr>
              <a:t>코칭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09" name="AutoShape 41"/>
          <p:cNvSpPr>
            <a:spLocks noChangeArrowheads="1"/>
          </p:cNvSpPr>
          <p:nvPr/>
        </p:nvSpPr>
        <p:spPr bwMode="gray">
          <a:xfrm flipH="1">
            <a:off x="6661153" y="2325688"/>
            <a:ext cx="1382713" cy="67786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10" name="AutoShape 42"/>
          <p:cNvSpPr>
            <a:spLocks noChangeArrowheads="1"/>
          </p:cNvSpPr>
          <p:nvPr/>
        </p:nvSpPr>
        <p:spPr bwMode="gray">
          <a:xfrm flipH="1">
            <a:off x="6697664" y="2363790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white">
          <a:xfrm>
            <a:off x="6976258" y="2489200"/>
            <a:ext cx="79060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err="1" smtClean="0">
                <a:ea typeface="굴림" pitchFamily="50" charset="-127"/>
              </a:rPr>
              <a:t>멘토링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12" name="AutoShape 44"/>
          <p:cNvSpPr>
            <a:spLocks noChangeArrowheads="1"/>
          </p:cNvSpPr>
          <p:nvPr/>
        </p:nvSpPr>
        <p:spPr bwMode="gray">
          <a:xfrm flipH="1">
            <a:off x="7085013" y="3387725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13" name="AutoShape 45"/>
          <p:cNvSpPr>
            <a:spLocks noChangeArrowheads="1"/>
          </p:cNvSpPr>
          <p:nvPr/>
        </p:nvSpPr>
        <p:spPr bwMode="gray">
          <a:xfrm flipH="1">
            <a:off x="7121525" y="3427415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white">
          <a:xfrm>
            <a:off x="7299129" y="3552825"/>
            <a:ext cx="9925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ea typeface="굴림" pitchFamily="50" charset="-127"/>
              </a:rPr>
              <a:t>액션러닝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15" name="AutoShape 47"/>
          <p:cNvSpPr>
            <a:spLocks noChangeArrowheads="1"/>
          </p:cNvSpPr>
          <p:nvPr/>
        </p:nvSpPr>
        <p:spPr bwMode="gray">
          <a:xfrm flipH="1">
            <a:off x="6815139" y="4413252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16" name="AutoShape 48"/>
          <p:cNvSpPr>
            <a:spLocks noChangeArrowheads="1"/>
          </p:cNvSpPr>
          <p:nvPr/>
        </p:nvSpPr>
        <p:spPr bwMode="gray">
          <a:xfrm flipH="1">
            <a:off x="6851652" y="4451352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white">
          <a:xfrm>
            <a:off x="7370695" y="4595813"/>
            <a:ext cx="3097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600" b="1" dirty="0" smtClean="0">
                <a:ea typeface="굴림" pitchFamily="50" charset="-127"/>
              </a:rPr>
              <a:t>?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58418" name="Line 50"/>
          <p:cNvSpPr>
            <a:spLocks noChangeShapeType="1"/>
          </p:cNvSpPr>
          <p:nvPr/>
        </p:nvSpPr>
        <p:spPr bwMode="gray">
          <a:xfrm rot="2147097" flipH="1">
            <a:off x="6700840" y="3629025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19125" y="1520826"/>
            <a:ext cx="4191000" cy="788988"/>
            <a:chOff x="144" y="1104"/>
            <a:chExt cx="2640" cy="497"/>
          </a:xfrm>
        </p:grpSpPr>
        <p:sp>
          <p:nvSpPr>
            <p:cNvPr id="58420" name="AutoShape 52"/>
            <p:cNvSpPr>
              <a:spLocks noChangeArrowheads="1"/>
            </p:cNvSpPr>
            <p:nvPr/>
          </p:nvSpPr>
          <p:spPr bwMode="gray">
            <a:xfrm>
              <a:off x="144" y="1104"/>
              <a:ext cx="2640" cy="480"/>
            </a:xfrm>
            <a:prstGeom prst="wedgeRectCallout">
              <a:avLst>
                <a:gd name="adj1" fmla="val 40907"/>
                <a:gd name="adj2" fmla="val 111250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ko-KR" altLang="ko-KR"/>
            </a:p>
          </p:txBody>
        </p:sp>
        <p:sp>
          <p:nvSpPr>
            <p:cNvPr id="58421" name="Rectangle 53"/>
            <p:cNvSpPr>
              <a:spLocks noChangeArrowheads="1"/>
            </p:cNvSpPr>
            <p:nvPr/>
          </p:nvSpPr>
          <p:spPr bwMode="gray">
            <a:xfrm>
              <a:off x="240" y="1136"/>
              <a:ext cx="2544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ko-KR" altLang="en-US" sz="1400" b="1" dirty="0" smtClean="0">
                  <a:solidFill>
                    <a:srgbClr val="000000"/>
                  </a:solidFill>
                  <a:ea typeface="굴림" pitchFamily="50" charset="-127"/>
                </a:rPr>
                <a:t>각각의 학습기법은 현재 </a:t>
              </a:r>
              <a:r>
                <a:rPr lang="ko-KR" altLang="en-US" sz="1400" b="1" dirty="0">
                  <a:solidFill>
                    <a:srgbClr val="000000"/>
                  </a:solidFill>
                  <a:ea typeface="굴림" pitchFamily="50" charset="-127"/>
                </a:rPr>
                <a:t>슈</a:t>
              </a:r>
              <a:r>
                <a:rPr lang="ko-KR" altLang="en-US" sz="1400" b="1" dirty="0" smtClean="0">
                  <a:solidFill>
                    <a:srgbClr val="000000"/>
                  </a:solidFill>
                  <a:ea typeface="굴림" pitchFamily="50" charset="-127"/>
                </a:rPr>
                <a:t>퍼비전에서 요구되는 과업이나 목표에 따라 다양한 기법을 선택적으로 활용함</a:t>
              </a:r>
              <a:endParaRPr lang="en-US" altLang="ko-KR" sz="1400" dirty="0">
                <a:solidFill>
                  <a:srgbClr val="000000"/>
                </a:solidFill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61764" y="1798712"/>
            <a:ext cx="6286500" cy="838200"/>
          </a:xfrm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슈퍼비전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관계역량강화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invGray">
          <a:xfrm>
            <a:off x="0" y="2705100"/>
            <a:ext cx="9144000" cy="762000"/>
          </a:xfrm>
          <a:prstGeom prst="rect">
            <a:avLst/>
          </a:prstGeom>
          <a:solidFill>
            <a:srgbClr val="969696">
              <a:alpha val="2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invGray">
          <a:xfrm>
            <a:off x="0" y="3721100"/>
            <a:ext cx="9144000" cy="762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2" y="358552"/>
            <a:ext cx="6286500" cy="8382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슈퍼바이저의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위치이해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133602" y="4786324"/>
            <a:ext cx="5238751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ko-KR" altLang="en-US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수퍼바이저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 조직의 중간관리자이며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최고급피고용자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?, </a:t>
            </a:r>
            <a:r>
              <a:rPr lang="ko-KR" altLang="en-US" b="1" dirty="0" err="1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최저급관리자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?, </a:t>
            </a:r>
            <a:r>
              <a:rPr lang="ko-KR" altLang="en-US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최고급실천가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?</a:t>
            </a:r>
            <a:endParaRPr lang="en-US" altLang="ko-KR" b="1" dirty="0">
              <a:solidFill>
                <a:srgbClr val="FF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gray">
          <a:xfrm>
            <a:off x="475770" y="2082802"/>
            <a:ext cx="2693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chemeClr val="tx2"/>
              </a:buClr>
              <a:buSzPct val="75000"/>
              <a:buFont typeface="Arial" pitchFamily="34" charset="0"/>
              <a:buChar char="►"/>
            </a:pPr>
            <a:r>
              <a:rPr lang="en-US" altLang="ko-KR" sz="2400" b="1" dirty="0"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2400" b="1" dirty="0" smtClean="0">
                <a:ea typeface="굴림" pitchFamily="50" charset="-127"/>
                <a:cs typeface="Arial" pitchFamily="34" charset="0"/>
              </a:rPr>
              <a:t>조직의 위계구조</a:t>
            </a:r>
            <a:endParaRPr lang="en-US" altLang="ko-KR" sz="2400" b="1" dirty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gray">
          <a:xfrm>
            <a:off x="3414716" y="1538289"/>
            <a:ext cx="2497137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ko-KR" altLang="ko-KR">
              <a:cs typeface="Arial" pitchFamily="34" charset="0"/>
            </a:endParaRP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gray">
          <a:xfrm>
            <a:off x="2157416" y="2420940"/>
            <a:ext cx="2497137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ko-KR" altLang="ko-KR">
              <a:cs typeface="Arial" pitchFamily="34" charset="0"/>
            </a:endParaRP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gray">
          <a:xfrm>
            <a:off x="4668841" y="2420940"/>
            <a:ext cx="2497137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ko-KR" altLang="ko-KR"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03601" y="1320802"/>
            <a:ext cx="2497139" cy="1985963"/>
            <a:chOff x="2144" y="1110"/>
            <a:chExt cx="1573" cy="1251"/>
          </a:xfrm>
        </p:grpSpPr>
        <p:sp>
          <p:nvSpPr>
            <p:cNvPr id="76811" name="AutoShape 11"/>
            <p:cNvSpPr>
              <a:spLocks noChangeArrowheads="1"/>
            </p:cNvSpPr>
            <p:nvPr/>
          </p:nvSpPr>
          <p:spPr bwMode="ltGray">
            <a:xfrm>
              <a:off x="2144" y="1110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ltGray">
            <a:xfrm>
              <a:off x="2144" y="1736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46301" y="2232027"/>
            <a:ext cx="2497139" cy="1985963"/>
            <a:chOff x="1352" y="1684"/>
            <a:chExt cx="1573" cy="1251"/>
          </a:xfrm>
        </p:grpSpPr>
        <p:sp>
          <p:nvSpPr>
            <p:cNvPr id="76814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15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57725" y="2232027"/>
            <a:ext cx="2497139" cy="1985963"/>
            <a:chOff x="2934" y="1684"/>
            <a:chExt cx="1573" cy="1251"/>
          </a:xfrm>
        </p:grpSpPr>
        <p:sp>
          <p:nvSpPr>
            <p:cNvPr id="76817" name="AutoShape 17"/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18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6" name="Text Box 19"/>
          <p:cNvSpPr txBox="1">
            <a:spLocks noChangeArrowheads="1"/>
          </p:cNvSpPr>
          <p:nvPr/>
        </p:nvSpPr>
        <p:spPr bwMode="gray">
          <a:xfrm>
            <a:off x="2000232" y="3071810"/>
            <a:ext cx="2797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정책</a:t>
            </a:r>
            <a:r>
              <a:rPr lang="en-US" altLang="ko-KR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(</a:t>
            </a: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제도</a:t>
            </a:r>
            <a:r>
              <a:rPr lang="en-US" altLang="ko-KR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)</a:t>
            </a: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수준</a:t>
            </a:r>
            <a:endParaRPr lang="en-US" altLang="ko-KR" sz="2000" b="1" dirty="0">
              <a:solidFill>
                <a:srgbClr val="F8F8F8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gray">
          <a:xfrm>
            <a:off x="3357555" y="2100196"/>
            <a:ext cx="2714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관리</a:t>
            </a:r>
            <a:r>
              <a:rPr lang="en-US" altLang="ko-KR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(</a:t>
            </a: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행정</a:t>
            </a:r>
            <a:r>
              <a:rPr lang="en-US" altLang="ko-KR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)</a:t>
            </a: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수준</a:t>
            </a:r>
            <a:endParaRPr lang="en-US" altLang="ko-KR" sz="2000" b="1" dirty="0">
              <a:solidFill>
                <a:srgbClr val="F8F8F8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gray">
          <a:xfrm>
            <a:off x="4572001" y="2994025"/>
            <a:ext cx="2690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기술</a:t>
            </a:r>
            <a:r>
              <a:rPr lang="en-US" altLang="ko-KR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(</a:t>
            </a: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서비스</a:t>
            </a:r>
            <a:r>
              <a:rPr lang="en-US" altLang="ko-KR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)</a:t>
            </a:r>
            <a:r>
              <a:rPr lang="ko-KR" altLang="en-US" sz="2000" b="1" dirty="0" smtClean="0">
                <a:solidFill>
                  <a:srgbClr val="F8F8F8"/>
                </a:solidFill>
                <a:ea typeface="굴림" pitchFamily="50" charset="-127"/>
                <a:cs typeface="Arial" pitchFamily="34" charset="0"/>
              </a:rPr>
              <a:t>수준</a:t>
            </a:r>
            <a:endParaRPr lang="en-US" altLang="ko-KR" sz="2000" b="1" dirty="0">
              <a:solidFill>
                <a:srgbClr val="F8F8F8"/>
              </a:solidFill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29059" y="3143248"/>
            <a:ext cx="1828800" cy="1524000"/>
            <a:chOff x="482" y="1851"/>
            <a:chExt cx="860" cy="796"/>
          </a:xfrm>
        </p:grpSpPr>
        <p:sp>
          <p:nvSpPr>
            <p:cNvPr id="76823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ko-KR" altLang="ko-KR">
                <a:cs typeface="Arial" pitchFamily="34" charset="0"/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3357555" y="1571612"/>
            <a:ext cx="2643207" cy="150019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/>
          <p:nvPr/>
        </p:nvCxnSpPr>
        <p:spPr>
          <a:xfrm rot="10800000" flipV="1">
            <a:off x="2357424" y="4214819"/>
            <a:ext cx="4643469" cy="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"/>
          <p:cNvSpPr>
            <a:spLocks noChangeArrowheads="1"/>
          </p:cNvSpPr>
          <p:nvPr/>
        </p:nvSpPr>
        <p:spPr bwMode="gray">
          <a:xfrm>
            <a:off x="571471" y="4324659"/>
            <a:ext cx="2693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chemeClr val="tx2"/>
              </a:buClr>
              <a:buSzPct val="75000"/>
              <a:buFont typeface="Arial" pitchFamily="34" charset="0"/>
              <a:buChar char="►"/>
            </a:pPr>
            <a:r>
              <a:rPr lang="en-US" altLang="ko-KR" sz="2400" b="1" dirty="0"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2400" b="1" dirty="0" smtClean="0">
                <a:ea typeface="굴림" pitchFamily="50" charset="-127"/>
                <a:cs typeface="Arial" pitchFamily="34" charset="0"/>
              </a:rPr>
              <a:t>조직의 위계수준</a:t>
            </a:r>
            <a:endParaRPr lang="en-US" altLang="ko-KR" sz="2400" b="1" dirty="0"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Q.</a:t>
            </a:r>
            <a:r>
              <a:rPr lang="en-US" altLang="ko-KR" sz="3600" b="1" baseline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슈퍼비전은 있는가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3600" b="1" dirty="0" err="1" smtClean="0">
                <a:latin typeface="맑은 고딕" pitchFamily="50" charset="-127"/>
                <a:ea typeface="맑은 고딕" pitchFamily="50" charset="-127"/>
              </a:rPr>
              <a:t>ㅠㅠ</a:t>
            </a:r>
            <a:endParaRPr lang="ko-KR" altLang="en-US" sz="3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46365" y="2614886"/>
            <a:ext cx="5224463" cy="2820988"/>
            <a:chOff x="1509" y="1643"/>
            <a:chExt cx="3867" cy="1777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1509" y="2118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509" y="2574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509" y="3030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509" y="3420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09" y="1643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240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39900" y="4421460"/>
            <a:ext cx="1498600" cy="1303338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94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1717678" y="3673749"/>
            <a:ext cx="1566863" cy="14795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91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660525" y="2905398"/>
            <a:ext cx="1681163" cy="1517650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1617664" y="2098948"/>
            <a:ext cx="1771651" cy="1598612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2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1541464" y="2206900"/>
            <a:ext cx="960437" cy="3436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1854"/>
              </a:cxn>
              <a:cxn ang="0">
                <a:pos x="600" y="2165"/>
              </a:cxn>
              <a:cxn ang="0">
                <a:pos x="605" y="255"/>
              </a:cxn>
              <a:cxn ang="0">
                <a:pos x="0" y="0"/>
              </a:cxn>
            </a:cxnLst>
            <a:rect l="0" t="0" r="r" b="b"/>
            <a:pathLst>
              <a:path w="605" h="2165">
                <a:moveTo>
                  <a:pt x="0" y="0"/>
                </a:moveTo>
                <a:lnTo>
                  <a:pt x="126" y="1854"/>
                </a:lnTo>
                <a:lnTo>
                  <a:pt x="600" y="2165"/>
                </a:lnTo>
                <a:lnTo>
                  <a:pt x="605" y="255"/>
                </a:ln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14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2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white">
          <a:xfrm>
            <a:off x="1748640" y="4996135"/>
            <a:ext cx="14430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수퍼바이징</a:t>
            </a:r>
            <a:r>
              <a:rPr lang="en-US" altLang="ko-KR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white">
          <a:xfrm>
            <a:off x="1828736" y="4288110"/>
            <a:ext cx="12939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비정기적 </a:t>
            </a:r>
            <a:r>
              <a:rPr lang="en-US" altLang="ko-KR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white">
          <a:xfrm>
            <a:off x="1945737" y="3597548"/>
            <a:ext cx="10631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정기적 </a:t>
            </a:r>
            <a:r>
              <a:rPr lang="en-US" altLang="ko-KR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white">
          <a:xfrm>
            <a:off x="1936791" y="2564906"/>
            <a:ext cx="11079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슈퍼비전</a:t>
            </a:r>
            <a:endParaRPr lang="en-US" altLang="ko-KR" b="1" dirty="0" smtClean="0">
              <a:solidFill>
                <a:srgbClr val="FEFEF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체계수립</a:t>
            </a:r>
            <a:endParaRPr lang="en-US" altLang="ko-KR" b="1" dirty="0">
              <a:solidFill>
                <a:srgbClr val="FEFEF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white">
          <a:xfrm>
            <a:off x="1139415" y="2060848"/>
            <a:ext cx="26789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조직운영체계와의 통합</a:t>
            </a:r>
            <a:r>
              <a:rPr lang="en-US" altLang="ko-KR" b="1">
                <a:solidFill>
                  <a:srgbClr val="FEFEFE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gray">
          <a:xfrm flipH="1" flipV="1">
            <a:off x="1379540" y="2214837"/>
            <a:ext cx="238125" cy="293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stealth" w="lg" len="med"/>
          </a:ln>
          <a:effectLst/>
        </p:spPr>
        <p:txBody>
          <a:bodyPr wrap="none" anchor="ctr"/>
          <a:lstStyle/>
          <a:p>
            <a:endParaRPr lang="ko-KR" altLang="en-US" sz="2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81402" y="2068787"/>
            <a:ext cx="4365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조직의 인적자원관리계획과의 연계가 잘 이루어지고 있어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581402" y="2830787"/>
            <a:ext cx="4365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슈퍼비전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체계하고 조직운영체계가  자꾸 부딪혀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581402" y="3592787"/>
            <a:ext cx="4365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팀장님이 다음 번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슈퍼비전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시간에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슈퍼비전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받고 싶은 것을 적어내래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581402" y="4202387"/>
            <a:ext cx="4365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이 문제를 해결하기 위해 우리 팀만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슈퍼비전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시간을 갖기로  했어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590928" y="4888187"/>
            <a:ext cx="4365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직원회의에서  내 계획이 너무 이상적이라는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슈퍼비전을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받았어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302768"/>
            <a:ext cx="8435278" cy="838200"/>
          </a:xfrm>
        </p:spPr>
        <p:txBody>
          <a:bodyPr/>
          <a:lstStyle/>
          <a:p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슈퍼비전에 영향을 미치는 개인적 특성 이해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86544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2)-1.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슈퍼바이지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특성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791229" y="2023110"/>
          <a:ext cx="7525186" cy="3688080"/>
        </p:xfrm>
        <a:graphic>
          <a:graphicData uri="http://schemas.openxmlformats.org/drawingml/2006/table">
            <a:tbl>
              <a:tblPr/>
              <a:tblGrid>
                <a:gridCol w="3762593"/>
                <a:gridCol w="3762593"/>
              </a:tblGrid>
              <a:tr h="5295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슈퍼비전을 촉진하는 </a:t>
                      </a:r>
                      <a:r>
                        <a:rPr lang="ko-KR" altLang="en-US" sz="1400" b="1" dirty="0" err="1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슈퍼바이저</a:t>
                      </a:r>
                      <a:r>
                        <a:rPr lang="ko-KR" altLang="en-US" sz="14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특성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슈퍼비전을 방해하는 슈퍼바이저 특성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5849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ㆍ유능한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임상적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기술ㆍ지식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ㆍ수용적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슈퍼비전 분위기 조성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ㆍ슈퍼바이지를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훈련시키려는 열정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ㆍ슈퍼바이지의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발달수준에 맞는 교육 실시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ㆍ건설적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피드백 제공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ㆍ공감적이고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유연성 있는 태도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ㆍ좋은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관계기술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ㆍ장기간의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임상경험</a:t>
                      </a:r>
                    </a:p>
                  </a:txBody>
                  <a:tcPr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ㆍ판단적이거나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과도하게 비판적인 태도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ㆍ개인적으로나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이론적으로 경직된 태도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ㆍ슈퍼비전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과정에 전념하지 않는 태도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ㆍ제한된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임상적 기술과 지식</a:t>
                      </a:r>
                    </a:p>
                    <a:p>
                      <a:pPr marL="0" marR="0" algn="l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ㆍ비윤리적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모습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자기중심적 경향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거만함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공감능력 결여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ㆍ슈퍼비전에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대한 미흡한 준비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ㆍ부족한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슈퍼비전 경험</a:t>
                      </a:r>
                    </a:p>
                  </a:txBody>
                  <a:tcPr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2" y="574576"/>
            <a:ext cx="6286500" cy="838200"/>
          </a:xfrm>
        </p:spPr>
        <p:txBody>
          <a:bodyPr/>
          <a:lstStyle/>
          <a:p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2)-2. </a:t>
            </a:r>
            <a:r>
              <a:rPr lang="ko-KR" altLang="en-US" sz="3600" dirty="0" err="1" smtClean="0">
                <a:latin typeface="맑은 고딕" pitchFamily="50" charset="-127"/>
                <a:ea typeface="맑은 고딕" pitchFamily="50" charset="-127"/>
              </a:rPr>
              <a:t>슈퍼바이지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 특성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6" y="1741264"/>
          <a:ext cx="8532440" cy="4453959"/>
        </p:xfrm>
        <a:graphic>
          <a:graphicData uri="http://schemas.openxmlformats.org/drawingml/2006/table">
            <a:tbl>
              <a:tblPr/>
              <a:tblGrid>
                <a:gridCol w="4200711"/>
                <a:gridCol w="4331729"/>
              </a:tblGrid>
              <a:tr h="64270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긍정적 슈퍼비전 경험에 관련된 </a:t>
                      </a:r>
                      <a:r>
                        <a:rPr lang="ko-KR" altLang="en-US" sz="1400" b="1" dirty="0" err="1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슈퍼바이지</a:t>
                      </a:r>
                      <a:r>
                        <a:rPr lang="ko-KR" altLang="en-US" sz="14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특성</a:t>
                      </a:r>
                    </a:p>
                  </a:txBody>
                  <a:tcPr marL="86983" marR="86983" marT="43491" marB="43491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성공적 슈퍼비전을 방해하는 슈퍼바이지 특성</a:t>
                      </a:r>
                    </a:p>
                  </a:txBody>
                  <a:tcPr marL="86983" marR="86983" marT="43491" marB="43491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81125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ㆍ배우고 향상하려는 열정과 바람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ㆍ피드백에 대한 개방적 자세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ㆍ개방적이고 융통성 있는 특성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ㆍ지식과 훌륭한 임상적 지식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ㆍ우수한 지적 능력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ㆍ책임감과 슈퍼비전을 준비하는 자세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ㆍ자율성과 위험을 기꺼이 감수하려는 태도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ㆍ좋은 대인관계나 의사소통기술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ㆍ공감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자기수용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통찰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일치성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질문하는 능력</a:t>
                      </a:r>
                    </a:p>
                  </a:txBody>
                  <a:tcPr marL="86983" marR="86983" marT="43491" marB="43491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ㆍ비개방적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ㆍ평가에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대한 두려움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ㆍ개인적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경직성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ㆍ방어적이고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거만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ㆍ모든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것을 알고 있다고 지각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ㆍ슈퍼비전이나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임상실습에 대한 동기와 흥미 결여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ㆍ지적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수준 결여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ㆍ정신병리가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있음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미성숙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ㆍ기초지식이나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기술 부족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ㆍ개인적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통찰력 결여</a:t>
                      </a:r>
                    </a:p>
                    <a:p>
                      <a:pPr marL="0" marR="0" algn="just">
                        <a:lnSpc>
                          <a:spcPts val="22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ㆍ수동적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의존적 경향</a:t>
                      </a:r>
                    </a:p>
                  </a:txBody>
                  <a:tcPr marL="86983" marR="86983" marT="43491" marB="43491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슈퍼바이저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역량점검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3059" name="Picture 3" descr="UNI000002c00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4495800" cy="424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04856" cy="838200"/>
          </a:xfrm>
        </p:spPr>
        <p:txBody>
          <a:bodyPr/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슈</a:t>
            </a:r>
            <a:r>
              <a:rPr lang="ko-KR" altLang="en-US" dirty="0" smtClean="0"/>
              <a:t>퍼비전 역량점검 척도의 활용</a:t>
            </a:r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4) 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발휘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이해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00249"/>
            <a:ext cx="8229600" cy="4843463"/>
          </a:xfrm>
        </p:spPr>
        <p:txBody>
          <a:bodyPr/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권위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(power)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의 위계화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(authority)?</a:t>
            </a: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524000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3571" y="3273983"/>
            <a:ext cx="292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Authority?</a:t>
            </a:r>
          </a:p>
          <a:p>
            <a:r>
              <a:rPr lang="en-US" altLang="ko-KR" dirty="0" smtClean="0"/>
              <a:t>=</a:t>
            </a:r>
            <a:r>
              <a:rPr lang="ko-KR" altLang="en-US" dirty="0" smtClean="0"/>
              <a:t>직무</a:t>
            </a:r>
            <a:r>
              <a:rPr lang="en-US" altLang="ko-KR" dirty="0" smtClean="0"/>
              <a:t>+</a:t>
            </a:r>
            <a:r>
              <a:rPr lang="ko-KR" altLang="en-US" dirty="0" smtClean="0"/>
              <a:t>경험</a:t>
            </a:r>
            <a:r>
              <a:rPr lang="en-US" altLang="ko-KR" dirty="0" smtClean="0"/>
              <a:t>+</a:t>
            </a:r>
            <a:r>
              <a:rPr lang="ko-KR" altLang="en-US" dirty="0" smtClean="0"/>
              <a:t>학력</a:t>
            </a:r>
            <a:r>
              <a:rPr lang="en-US" altLang="ko-KR" dirty="0" smtClean="0"/>
              <a:t>+</a:t>
            </a:r>
            <a:r>
              <a:rPr lang="ko-KR" altLang="en-US" dirty="0" smtClean="0"/>
              <a:t>성별</a:t>
            </a:r>
            <a:r>
              <a:rPr lang="en-US" altLang="ko-KR" dirty="0" smtClean="0"/>
              <a:t>?+?</a:t>
            </a:r>
            <a:endParaRPr lang="ko-KR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835026" y="2549526"/>
            <a:ext cx="946151" cy="260350"/>
          </a:xfrm>
          <a:custGeom>
            <a:avLst/>
            <a:gdLst>
              <a:gd name="T0" fmla="*/ 919956 w 21600"/>
              <a:gd name="T1" fmla="*/ 130175 h 21600"/>
              <a:gd name="T2" fmla="*/ 473075 w 21600"/>
              <a:gd name="T3" fmla="*/ 260350 h 21600"/>
              <a:gd name="T4" fmla="*/ 26194 w 21600"/>
              <a:gd name="T5" fmla="*/ 130175 h 21600"/>
              <a:gd name="T6" fmla="*/ 4730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98 w 21600"/>
              <a:gd name="T13" fmla="*/ 2398 h 21600"/>
              <a:gd name="T14" fmla="*/ 19202 w 21600"/>
              <a:gd name="T15" fmla="*/ 192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196" y="21600"/>
                </a:lnTo>
                <a:lnTo>
                  <a:pt x="2040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invGray">
          <a:xfrm>
            <a:off x="881065" y="2806700"/>
            <a:ext cx="854075" cy="598488"/>
          </a:xfrm>
          <a:custGeom>
            <a:avLst/>
            <a:gdLst>
              <a:gd name="T0" fmla="*/ 791364 w 21600"/>
              <a:gd name="T1" fmla="*/ 299244 h 21600"/>
              <a:gd name="T2" fmla="*/ 427038 w 21600"/>
              <a:gd name="T3" fmla="*/ 598488 h 21600"/>
              <a:gd name="T4" fmla="*/ 62711 w 21600"/>
              <a:gd name="T5" fmla="*/ 299244 h 21600"/>
              <a:gd name="T6" fmla="*/ 4270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6 w 21600"/>
              <a:gd name="T13" fmla="*/ 3386 h 21600"/>
              <a:gd name="T14" fmla="*/ 18214 w 21600"/>
              <a:gd name="T15" fmla="*/ 182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72" y="21600"/>
                </a:lnTo>
                <a:lnTo>
                  <a:pt x="1842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13" name="Oval 84"/>
          <p:cNvSpPr>
            <a:spLocks noChangeArrowheads="1"/>
          </p:cNvSpPr>
          <p:nvPr/>
        </p:nvSpPr>
        <p:spPr bwMode="gray">
          <a:xfrm>
            <a:off x="2151063" y="2457450"/>
            <a:ext cx="152400" cy="152400"/>
          </a:xfrm>
          <a:prstGeom prst="ellipse">
            <a:avLst/>
          </a:prstGeom>
          <a:solidFill>
            <a:srgbClr val="B2B2B2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14" name="Oval 92"/>
          <p:cNvSpPr>
            <a:spLocks noChangeArrowheads="1"/>
          </p:cNvSpPr>
          <p:nvPr/>
        </p:nvSpPr>
        <p:spPr bwMode="invGray">
          <a:xfrm>
            <a:off x="2151063" y="2809875"/>
            <a:ext cx="152400" cy="152400"/>
          </a:xfrm>
          <a:prstGeom prst="ellipse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15" name="Rectangle 949"/>
          <p:cNvSpPr>
            <a:spLocks noChangeArrowheads="1"/>
          </p:cNvSpPr>
          <p:nvPr/>
        </p:nvSpPr>
        <p:spPr bwMode="gray">
          <a:xfrm>
            <a:off x="1928793" y="1804564"/>
            <a:ext cx="2859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닮고 싶지 않으나   배울만한</a:t>
            </a:r>
            <a:r>
              <a:rPr lang="en-US" altLang="ko-KR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?</a:t>
            </a:r>
            <a:endParaRPr lang="en-US" altLang="ko-KR" sz="1600" b="1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16" name="Rectangle 97"/>
          <p:cNvSpPr>
            <a:spLocks noChangeArrowheads="1"/>
          </p:cNvSpPr>
          <p:nvPr/>
        </p:nvSpPr>
        <p:spPr bwMode="gray">
          <a:xfrm>
            <a:off x="2246315" y="2334618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200" dirty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까칠하거나 경계가 불분명한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?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17" name="Rectangle 99"/>
          <p:cNvSpPr>
            <a:spLocks noChangeArrowheads="1"/>
          </p:cNvSpPr>
          <p:nvPr/>
        </p:nvSpPr>
        <p:spPr bwMode="gray">
          <a:xfrm>
            <a:off x="2246315" y="2715616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200" dirty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명확하고 </a:t>
            </a:r>
            <a:r>
              <a:rPr lang="ko-KR" altLang="en-US" sz="1200" dirty="0" err="1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나이스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?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18" name="Oval 115"/>
          <p:cNvSpPr>
            <a:spLocks noChangeArrowheads="1"/>
          </p:cNvSpPr>
          <p:nvPr/>
        </p:nvSpPr>
        <p:spPr bwMode="gray">
          <a:xfrm>
            <a:off x="6275388" y="2457450"/>
            <a:ext cx="152400" cy="152400"/>
          </a:xfrm>
          <a:prstGeom prst="ellipse">
            <a:avLst/>
          </a:prstGeom>
          <a:solidFill>
            <a:srgbClr val="B2B2B2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19" name="Oval 116"/>
          <p:cNvSpPr>
            <a:spLocks noChangeArrowheads="1"/>
          </p:cNvSpPr>
          <p:nvPr/>
        </p:nvSpPr>
        <p:spPr bwMode="invGray">
          <a:xfrm>
            <a:off x="6275388" y="2809875"/>
            <a:ext cx="152400" cy="152400"/>
          </a:xfrm>
          <a:prstGeom prst="ellipse">
            <a:avLst/>
          </a:prstGeom>
          <a:solidFill>
            <a:schemeClr val="accent2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20" name="Rectangle 949"/>
          <p:cNvSpPr>
            <a:spLocks noChangeArrowheads="1"/>
          </p:cNvSpPr>
          <p:nvPr/>
        </p:nvSpPr>
        <p:spPr bwMode="gray">
          <a:xfrm>
            <a:off x="6122990" y="1828800"/>
            <a:ext cx="2735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따로 또 같이</a:t>
            </a:r>
            <a:r>
              <a:rPr lang="en-US" altLang="ko-KR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!</a:t>
            </a:r>
            <a:endParaRPr lang="en-US" altLang="ko-KR" sz="1600" b="1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21" name="Rectangle 118"/>
          <p:cNvSpPr>
            <a:spLocks noChangeArrowheads="1"/>
          </p:cNvSpPr>
          <p:nvPr/>
        </p:nvSpPr>
        <p:spPr bwMode="gray">
          <a:xfrm>
            <a:off x="6370639" y="2334616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200" dirty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힘들 때는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!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22" name="Rectangle 119"/>
          <p:cNvSpPr>
            <a:spLocks noChangeArrowheads="1"/>
          </p:cNvSpPr>
          <p:nvPr/>
        </p:nvSpPr>
        <p:spPr bwMode="gray">
          <a:xfrm>
            <a:off x="6370639" y="2715616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200" dirty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광합성 혹은 자체발광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?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23" name="Oval 125"/>
          <p:cNvSpPr>
            <a:spLocks noChangeArrowheads="1"/>
          </p:cNvSpPr>
          <p:nvPr/>
        </p:nvSpPr>
        <p:spPr bwMode="gray">
          <a:xfrm>
            <a:off x="2151063" y="4743450"/>
            <a:ext cx="152400" cy="152400"/>
          </a:xfrm>
          <a:prstGeom prst="ellipse">
            <a:avLst/>
          </a:prstGeom>
          <a:solidFill>
            <a:srgbClr val="B2B2B2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24" name="Oval 126"/>
          <p:cNvSpPr>
            <a:spLocks noChangeArrowheads="1"/>
          </p:cNvSpPr>
          <p:nvPr/>
        </p:nvSpPr>
        <p:spPr bwMode="invGray">
          <a:xfrm>
            <a:off x="2151063" y="5067300"/>
            <a:ext cx="152400" cy="152400"/>
          </a:xfrm>
          <a:prstGeom prst="ellipse">
            <a:avLst/>
          </a:prstGeom>
          <a:solidFill>
            <a:schemeClr val="hlink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25" name="Rectangle 949"/>
          <p:cNvSpPr>
            <a:spLocks noChangeArrowheads="1"/>
          </p:cNvSpPr>
          <p:nvPr/>
        </p:nvSpPr>
        <p:spPr bwMode="gray">
          <a:xfrm>
            <a:off x="1998663" y="4086225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ko-KR" altLang="en-US" sz="1600" b="1" dirty="0" err="1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완소</a:t>
            </a:r>
            <a:r>
              <a:rPr lang="en-US" altLang="ko-KR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!</a:t>
            </a:r>
            <a:endParaRPr lang="en-US" altLang="ko-KR" sz="1600" b="1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26" name="Rectangle 133"/>
          <p:cNvSpPr>
            <a:spLocks noChangeArrowheads="1"/>
          </p:cNvSpPr>
          <p:nvPr/>
        </p:nvSpPr>
        <p:spPr bwMode="gray">
          <a:xfrm>
            <a:off x="2246315" y="4620616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200" dirty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어디든지 가오리다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!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27" name="Rectangle 144"/>
          <p:cNvSpPr>
            <a:spLocks noChangeArrowheads="1"/>
          </p:cNvSpPr>
          <p:nvPr/>
        </p:nvSpPr>
        <p:spPr bwMode="gray">
          <a:xfrm>
            <a:off x="2246315" y="4973041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나는 언제나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? </a:t>
            </a:r>
            <a:r>
              <a:rPr lang="ko-KR" altLang="en-US" sz="1200" dirty="0" err="1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ㅠㅠ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28" name="Oval 151"/>
          <p:cNvSpPr>
            <a:spLocks noChangeArrowheads="1"/>
          </p:cNvSpPr>
          <p:nvPr/>
        </p:nvSpPr>
        <p:spPr bwMode="gray">
          <a:xfrm>
            <a:off x="6275388" y="4743450"/>
            <a:ext cx="152400" cy="152400"/>
          </a:xfrm>
          <a:prstGeom prst="ellipse">
            <a:avLst/>
          </a:prstGeom>
          <a:solidFill>
            <a:srgbClr val="B2B2B2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29" name="Oval 152"/>
          <p:cNvSpPr>
            <a:spLocks noChangeArrowheads="1"/>
          </p:cNvSpPr>
          <p:nvPr/>
        </p:nvSpPr>
        <p:spPr bwMode="gray">
          <a:xfrm>
            <a:off x="6275388" y="5067300"/>
            <a:ext cx="152400" cy="152400"/>
          </a:xfrm>
          <a:prstGeom prst="ellipse">
            <a:avLst/>
          </a:prstGeom>
          <a:solidFill>
            <a:schemeClr val="folHlink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430" name="Rectangle 949"/>
          <p:cNvSpPr>
            <a:spLocks noChangeArrowheads="1"/>
          </p:cNvSpPr>
          <p:nvPr/>
        </p:nvSpPr>
        <p:spPr bwMode="gray">
          <a:xfrm>
            <a:off x="6122988" y="4090578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이직</a:t>
            </a:r>
            <a:r>
              <a:rPr lang="en-US" altLang="ko-KR" sz="1600" b="1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? 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ㅠㅠ</a:t>
            </a:r>
            <a:endParaRPr lang="en-US" altLang="ko-KR" sz="1600" b="1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31" name="Rectangle 154"/>
          <p:cNvSpPr>
            <a:spLocks noChangeArrowheads="1"/>
          </p:cNvSpPr>
          <p:nvPr/>
        </p:nvSpPr>
        <p:spPr bwMode="gray">
          <a:xfrm>
            <a:off x="6370639" y="4620618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최대한 마주치지 않아야 해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!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32" name="Rectangle 155"/>
          <p:cNvSpPr>
            <a:spLocks noChangeArrowheads="1"/>
          </p:cNvSpPr>
          <p:nvPr/>
        </p:nvSpPr>
        <p:spPr bwMode="gray">
          <a:xfrm>
            <a:off x="6370639" y="4980979"/>
            <a:ext cx="226695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200" dirty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무시할 수도 없고</a:t>
            </a:r>
            <a:r>
              <a:rPr lang="en-US" altLang="ko-KR" sz="1200" dirty="0" smtClean="0">
                <a:solidFill>
                  <a:srgbClr val="000000"/>
                </a:solidFill>
                <a:latin typeface="Corbel" pitchFamily="34" charset="0"/>
                <a:ea typeface="굴림" pitchFamily="50" charset="-127"/>
                <a:cs typeface="Arial" pitchFamily="34" charset="0"/>
              </a:rPr>
              <a:t>!</a:t>
            </a:r>
            <a:endParaRPr lang="en-US" altLang="ko-KR" sz="1200" dirty="0">
              <a:solidFill>
                <a:srgbClr val="000000"/>
              </a:solidFill>
              <a:latin typeface="Corbe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433" name="Rectangle 34"/>
          <p:cNvSpPr>
            <a:spLocks noChangeArrowheads="1"/>
          </p:cNvSpPr>
          <p:nvPr/>
        </p:nvSpPr>
        <p:spPr bwMode="gray">
          <a:xfrm>
            <a:off x="1071540" y="2510726"/>
            <a:ext cx="49885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100" b="1" dirty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1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태도</a:t>
            </a:r>
            <a:endParaRPr lang="en-US" altLang="ko-KR" sz="11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34" name="Rectangle 35"/>
          <p:cNvSpPr>
            <a:spLocks noChangeArrowheads="1"/>
          </p:cNvSpPr>
          <p:nvPr/>
        </p:nvSpPr>
        <p:spPr bwMode="gray">
          <a:xfrm>
            <a:off x="928664" y="2943227"/>
            <a:ext cx="8018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000" b="1" dirty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지식</a:t>
            </a:r>
            <a:r>
              <a:rPr lang="en-US" altLang="ko-KR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+</a:t>
            </a:r>
            <a:r>
              <a:rPr lang="ko-KR" altLang="en-US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기술</a:t>
            </a:r>
            <a:endParaRPr lang="en-US" altLang="ko-KR" sz="10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gray">
          <a:xfrm>
            <a:off x="693738" y="1939926"/>
            <a:ext cx="1231900" cy="1479550"/>
          </a:xfrm>
          <a:custGeom>
            <a:avLst/>
            <a:gdLst>
              <a:gd name="T0" fmla="*/ 1077913 w 21600"/>
              <a:gd name="T1" fmla="*/ 739775 h 21600"/>
              <a:gd name="T2" fmla="*/ 615950 w 21600"/>
              <a:gd name="T3" fmla="*/ 1479550 h 21600"/>
              <a:gd name="T4" fmla="*/ 153988 w 21600"/>
              <a:gd name="T5" fmla="*/ 739775 h 21600"/>
              <a:gd name="T6" fmla="*/ 6159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gray">
          <a:xfrm>
            <a:off x="4962525" y="2276477"/>
            <a:ext cx="1066800" cy="746125"/>
          </a:xfrm>
          <a:custGeom>
            <a:avLst/>
            <a:gdLst>
              <a:gd name="T0" fmla="*/ 1001705 w 21600"/>
              <a:gd name="T1" fmla="*/ 373063 h 21600"/>
              <a:gd name="T2" fmla="*/ 533400 w 21600"/>
              <a:gd name="T3" fmla="*/ 746125 h 21600"/>
              <a:gd name="T4" fmla="*/ 65095 w 21600"/>
              <a:gd name="T5" fmla="*/ 373063 h 21600"/>
              <a:gd name="T6" fmla="*/ 5334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18 w 21600"/>
              <a:gd name="T13" fmla="*/ 3118 h 21600"/>
              <a:gd name="T14" fmla="*/ 18482 w 21600"/>
              <a:gd name="T15" fmla="*/ 184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636" y="21600"/>
                </a:lnTo>
                <a:lnTo>
                  <a:pt x="1896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invGray">
          <a:xfrm>
            <a:off x="5113340" y="3022602"/>
            <a:ext cx="765175" cy="382588"/>
          </a:xfrm>
          <a:custGeom>
            <a:avLst/>
            <a:gdLst>
              <a:gd name="T0" fmla="*/ 736587 w 21600"/>
              <a:gd name="T1" fmla="*/ 191294 h 21600"/>
              <a:gd name="T2" fmla="*/ 382588 w 21600"/>
              <a:gd name="T3" fmla="*/ 382588 h 21600"/>
              <a:gd name="T4" fmla="*/ 28588 w 21600"/>
              <a:gd name="T5" fmla="*/ 191294 h 21600"/>
              <a:gd name="T6" fmla="*/ 3825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07 w 21600"/>
              <a:gd name="T13" fmla="*/ 2607 h 21600"/>
              <a:gd name="T14" fmla="*/ 18993 w 21600"/>
              <a:gd name="T15" fmla="*/ 189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13" y="21600"/>
                </a:lnTo>
                <a:lnTo>
                  <a:pt x="1998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38" name="Rectangle 34"/>
          <p:cNvSpPr>
            <a:spLocks noChangeArrowheads="1"/>
          </p:cNvSpPr>
          <p:nvPr/>
        </p:nvSpPr>
        <p:spPr bwMode="gray">
          <a:xfrm>
            <a:off x="5286382" y="2517775"/>
            <a:ext cx="460382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1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태도</a:t>
            </a:r>
            <a:endParaRPr lang="en-US" altLang="ko-KR" sz="11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39" name="Rectangle 35"/>
          <p:cNvSpPr>
            <a:spLocks noChangeArrowheads="1"/>
          </p:cNvSpPr>
          <p:nvPr/>
        </p:nvSpPr>
        <p:spPr bwMode="gray">
          <a:xfrm>
            <a:off x="4786316" y="3000374"/>
            <a:ext cx="954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지식</a:t>
            </a:r>
            <a:r>
              <a:rPr lang="en-US" altLang="ko-KR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/>
            </a:r>
            <a:br>
              <a:rPr lang="en-US" altLang="ko-KR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</a:br>
            <a:r>
              <a:rPr lang="en-US" altLang="ko-KR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+</a:t>
            </a:r>
            <a:r>
              <a:rPr lang="ko-KR" altLang="en-US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기술</a:t>
            </a:r>
            <a:endParaRPr lang="en-US" altLang="ko-KR" sz="10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gray">
          <a:xfrm>
            <a:off x="4881563" y="1939926"/>
            <a:ext cx="1231900" cy="1479550"/>
          </a:xfrm>
          <a:custGeom>
            <a:avLst/>
            <a:gdLst>
              <a:gd name="T0" fmla="*/ 1077913 w 21600"/>
              <a:gd name="T1" fmla="*/ 739775 h 21600"/>
              <a:gd name="T2" fmla="*/ 615950 w 21600"/>
              <a:gd name="T3" fmla="*/ 1479550 h 21600"/>
              <a:gd name="T4" fmla="*/ 153988 w 21600"/>
              <a:gd name="T5" fmla="*/ 739775 h 21600"/>
              <a:gd name="T6" fmla="*/ 6159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gray">
          <a:xfrm>
            <a:off x="714375" y="4343400"/>
            <a:ext cx="1190625" cy="685800"/>
          </a:xfrm>
          <a:custGeom>
            <a:avLst/>
            <a:gdLst>
              <a:gd name="T0" fmla="*/ 1107832 w 21600"/>
              <a:gd name="T1" fmla="*/ 342900 h 21600"/>
              <a:gd name="T2" fmla="*/ 595313 w 21600"/>
              <a:gd name="T3" fmla="*/ 685800 h 21600"/>
              <a:gd name="T4" fmla="*/ 82793 w 21600"/>
              <a:gd name="T5" fmla="*/ 342900 h 21600"/>
              <a:gd name="T6" fmla="*/ 5953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2 w 21600"/>
              <a:gd name="T13" fmla="*/ 3302 h 21600"/>
              <a:gd name="T14" fmla="*/ 18298 w 21600"/>
              <a:gd name="T15" fmla="*/ 182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03" y="21600"/>
                </a:lnTo>
                <a:lnTo>
                  <a:pt x="1859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invGray">
          <a:xfrm>
            <a:off x="881065" y="5021265"/>
            <a:ext cx="854075" cy="598487"/>
          </a:xfrm>
          <a:custGeom>
            <a:avLst/>
            <a:gdLst>
              <a:gd name="T0" fmla="*/ 791364 w 21600"/>
              <a:gd name="T1" fmla="*/ 299244 h 21600"/>
              <a:gd name="T2" fmla="*/ 427038 w 21600"/>
              <a:gd name="T3" fmla="*/ 598487 h 21600"/>
              <a:gd name="T4" fmla="*/ 62711 w 21600"/>
              <a:gd name="T5" fmla="*/ 299244 h 21600"/>
              <a:gd name="T6" fmla="*/ 4270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6 w 21600"/>
              <a:gd name="T13" fmla="*/ 3386 h 21600"/>
              <a:gd name="T14" fmla="*/ 18214 w 21600"/>
              <a:gd name="T15" fmla="*/ 182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72" y="21600"/>
                </a:lnTo>
                <a:lnTo>
                  <a:pt x="1842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43" name="Rectangle 34"/>
          <p:cNvSpPr>
            <a:spLocks noChangeArrowheads="1"/>
          </p:cNvSpPr>
          <p:nvPr/>
        </p:nvSpPr>
        <p:spPr bwMode="gray">
          <a:xfrm>
            <a:off x="1071538" y="4486275"/>
            <a:ext cx="460382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1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태도</a:t>
            </a:r>
            <a:endParaRPr lang="en-US" altLang="ko-KR" sz="11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44" name="Rectangle 35"/>
          <p:cNvSpPr>
            <a:spLocks noChangeArrowheads="1"/>
          </p:cNvSpPr>
          <p:nvPr/>
        </p:nvSpPr>
        <p:spPr bwMode="gray">
          <a:xfrm>
            <a:off x="1016133" y="5072075"/>
            <a:ext cx="52610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en-US" altLang="ko-KR" sz="1050" b="1" dirty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105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지식</a:t>
            </a:r>
            <a:r>
              <a:rPr lang="en-US" altLang="ko-KR" sz="105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/>
            </a:r>
            <a:br>
              <a:rPr lang="en-US" altLang="ko-KR" sz="105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</a:br>
            <a:r>
              <a:rPr lang="en-US" altLang="ko-KR" sz="105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+</a:t>
            </a:r>
            <a:r>
              <a:rPr lang="ko-KR" altLang="en-US" sz="105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기술</a:t>
            </a:r>
            <a:endParaRPr lang="en-US" altLang="ko-KR" sz="105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gray">
          <a:xfrm>
            <a:off x="693738" y="4154490"/>
            <a:ext cx="1231900" cy="1479550"/>
          </a:xfrm>
          <a:custGeom>
            <a:avLst/>
            <a:gdLst>
              <a:gd name="T0" fmla="*/ 1077913 w 21600"/>
              <a:gd name="T1" fmla="*/ 739775 h 21600"/>
              <a:gd name="T2" fmla="*/ 615950 w 21600"/>
              <a:gd name="T3" fmla="*/ 1479550 h 21600"/>
              <a:gd name="T4" fmla="*/ 153988 w 21600"/>
              <a:gd name="T5" fmla="*/ 739775 h 21600"/>
              <a:gd name="T6" fmla="*/ 6159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gray">
          <a:xfrm>
            <a:off x="5065715" y="5129215"/>
            <a:ext cx="860425" cy="284162"/>
          </a:xfrm>
          <a:custGeom>
            <a:avLst/>
            <a:gdLst>
              <a:gd name="T0" fmla="*/ 821507 w 21600"/>
              <a:gd name="T1" fmla="*/ 142081 h 21600"/>
              <a:gd name="T2" fmla="*/ 430212 w 21600"/>
              <a:gd name="T3" fmla="*/ 284162 h 21600"/>
              <a:gd name="T4" fmla="*/ 38918 w 21600"/>
              <a:gd name="T5" fmla="*/ 142081 h 21600"/>
              <a:gd name="T6" fmla="*/ 4302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777 w 21600"/>
              <a:gd name="T13" fmla="*/ 2777 h 21600"/>
              <a:gd name="T14" fmla="*/ 18823 w 21600"/>
              <a:gd name="T15" fmla="*/ 188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53" y="21600"/>
                </a:lnTo>
                <a:lnTo>
                  <a:pt x="1964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gray">
          <a:xfrm>
            <a:off x="5145088" y="5411788"/>
            <a:ext cx="701675" cy="207962"/>
          </a:xfrm>
          <a:custGeom>
            <a:avLst/>
            <a:gdLst>
              <a:gd name="T0" fmla="*/ 675460 w 21600"/>
              <a:gd name="T1" fmla="*/ 103981 h 21600"/>
              <a:gd name="T2" fmla="*/ 350838 w 21600"/>
              <a:gd name="T3" fmla="*/ 207962 h 21600"/>
              <a:gd name="T4" fmla="*/ 26215 w 21600"/>
              <a:gd name="T5" fmla="*/ 103981 h 21600"/>
              <a:gd name="T6" fmla="*/ 350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07 w 21600"/>
              <a:gd name="T13" fmla="*/ 2607 h 21600"/>
              <a:gd name="T14" fmla="*/ 18993 w 21600"/>
              <a:gd name="T15" fmla="*/ 189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13" y="21600"/>
                </a:lnTo>
                <a:lnTo>
                  <a:pt x="1998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endParaRPr lang="ko-KR" altLang="en-US"/>
          </a:p>
        </p:txBody>
      </p:sp>
      <p:sp>
        <p:nvSpPr>
          <p:cNvPr id="17448" name="Rectangle 34"/>
          <p:cNvSpPr>
            <a:spLocks noChangeArrowheads="1"/>
          </p:cNvSpPr>
          <p:nvPr/>
        </p:nvSpPr>
        <p:spPr bwMode="gray">
          <a:xfrm>
            <a:off x="5286382" y="5084763"/>
            <a:ext cx="460382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1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태도</a:t>
            </a:r>
            <a:endParaRPr lang="en-US" altLang="ko-KR" sz="11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49" name="Rectangle 35"/>
          <p:cNvSpPr>
            <a:spLocks noChangeArrowheads="1"/>
          </p:cNvSpPr>
          <p:nvPr/>
        </p:nvSpPr>
        <p:spPr bwMode="gray">
          <a:xfrm>
            <a:off x="5162770" y="5384919"/>
            <a:ext cx="766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ko-KR" altLang="en-US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지식</a:t>
            </a:r>
            <a:r>
              <a:rPr lang="en-US" altLang="ko-KR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+</a:t>
            </a:r>
            <a:r>
              <a:rPr lang="ko-KR" altLang="en-US" sz="1000" b="1" dirty="0" smtClean="0">
                <a:solidFill>
                  <a:srgbClr val="FFFFFF"/>
                </a:solidFill>
                <a:ea typeface="굴림" pitchFamily="50" charset="-127"/>
                <a:cs typeface="Arial" pitchFamily="34" charset="0"/>
              </a:rPr>
              <a:t>기술</a:t>
            </a:r>
            <a:endParaRPr lang="en-US" altLang="ko-KR" sz="1000" b="1" dirty="0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450" name="AutoShape 42"/>
          <p:cNvSpPr>
            <a:spLocks noChangeArrowheads="1"/>
          </p:cNvSpPr>
          <p:nvPr/>
        </p:nvSpPr>
        <p:spPr bwMode="gray">
          <a:xfrm>
            <a:off x="4881563" y="4154490"/>
            <a:ext cx="1231900" cy="1479550"/>
          </a:xfrm>
          <a:custGeom>
            <a:avLst/>
            <a:gdLst>
              <a:gd name="T0" fmla="*/ 1077913 w 21600"/>
              <a:gd name="T1" fmla="*/ 739775 h 21600"/>
              <a:gd name="T2" fmla="*/ 615950 w 21600"/>
              <a:gd name="T3" fmla="*/ 1479550 h 21600"/>
              <a:gd name="T4" fmla="*/ 153988 w 21600"/>
              <a:gd name="T5" fmla="*/ 739775 h 21600"/>
              <a:gd name="T6" fmla="*/ 6159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45" name="제목 1"/>
          <p:cNvSpPr>
            <a:spLocks noGrp="1"/>
          </p:cNvSpPr>
          <p:nvPr>
            <p:ph type="title"/>
          </p:nvPr>
        </p:nvSpPr>
        <p:spPr>
          <a:xfrm>
            <a:off x="457202" y="198438"/>
            <a:ext cx="6286500" cy="838200"/>
          </a:xfrm>
        </p:spPr>
        <p:txBody>
          <a:bodyPr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4) 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발휘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이해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다이어그램 7"/>
          <p:cNvGraphicFramePr/>
          <p:nvPr/>
        </p:nvGraphicFramePr>
        <p:xfrm>
          <a:off x="-71470" y="1571612"/>
          <a:ext cx="242889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2500299" y="2754322"/>
          <a:ext cx="242889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4929191" y="4357694"/>
          <a:ext cx="242889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폭발 2 10"/>
          <p:cNvSpPr/>
          <p:nvPr/>
        </p:nvSpPr>
        <p:spPr bwMode="auto">
          <a:xfrm>
            <a:off x="1785919" y="1785926"/>
            <a:ext cx="2000264" cy="107157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400" dirty="0" smtClean="0">
                <a:latin typeface="Arial" charset="0"/>
              </a:rPr>
              <a:t>올</a:t>
            </a:r>
            <a:r>
              <a:rPr lang="en-US" altLang="ko-KR" sz="1400" dirty="0" smtClean="0">
                <a:latin typeface="Arial" charset="0"/>
              </a:rPr>
              <a:t>~</a:t>
            </a:r>
            <a:r>
              <a:rPr lang="ko-KR" altLang="en-US" sz="1400" dirty="0" err="1" smtClean="0">
                <a:latin typeface="Arial" charset="0"/>
              </a:rPr>
              <a:t>레</a:t>
            </a:r>
            <a:r>
              <a:rPr lang="en-US" altLang="ko-KR" sz="1400" dirty="0" smtClean="0">
                <a:latin typeface="Arial" charset="0"/>
              </a:rPr>
              <a:t>?!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폭발 2 11"/>
          <p:cNvSpPr/>
          <p:nvPr/>
        </p:nvSpPr>
        <p:spPr bwMode="auto">
          <a:xfrm>
            <a:off x="3929057" y="2643182"/>
            <a:ext cx="2214579" cy="107157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dirty="0" smtClean="0">
                <a:latin typeface="Arial" charset="0"/>
              </a:rPr>
              <a:t>분노</a:t>
            </a:r>
            <a:r>
              <a:rPr lang="en-US" altLang="ko-KR" sz="1200" dirty="0" smtClean="0">
                <a:latin typeface="Arial" charset="0"/>
              </a:rPr>
              <a:t>?  </a:t>
            </a:r>
            <a:r>
              <a:rPr lang="ko-KR" altLang="en-US" sz="1200" dirty="0" smtClean="0">
                <a:latin typeface="Arial" charset="0"/>
              </a:rPr>
              <a:t>수동</a:t>
            </a:r>
            <a:r>
              <a:rPr lang="en-US" altLang="ko-KR" sz="1200" dirty="0" smtClean="0">
                <a:latin typeface="Arial" charset="0"/>
              </a:rPr>
              <a:t>(</a:t>
            </a:r>
            <a:r>
              <a:rPr lang="ko-KR" altLang="en-US" sz="1200" dirty="0" smtClean="0">
                <a:latin typeface="Arial" charset="0"/>
              </a:rPr>
              <a:t>공격</a:t>
            </a:r>
            <a:r>
              <a:rPr lang="en-US" altLang="ko-KR" sz="1200" dirty="0" smtClean="0">
                <a:latin typeface="Arial" charset="0"/>
              </a:rPr>
              <a:t>)?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폭발 2 12"/>
          <p:cNvSpPr/>
          <p:nvPr/>
        </p:nvSpPr>
        <p:spPr bwMode="auto">
          <a:xfrm>
            <a:off x="6643703" y="4714884"/>
            <a:ext cx="2000264" cy="107157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>
                <a:latin typeface="Arial" charset="0"/>
              </a:rPr>
              <a:t>???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2" y="198438"/>
            <a:ext cx="6286500" cy="838200"/>
          </a:xfrm>
        </p:spPr>
        <p:txBody>
          <a:bodyPr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4) 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발휘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이해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다이어그램 7"/>
          <p:cNvGraphicFramePr/>
          <p:nvPr/>
        </p:nvGraphicFramePr>
        <p:xfrm>
          <a:off x="-71470" y="1571612"/>
          <a:ext cx="242889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2500299" y="2754322"/>
          <a:ext cx="242889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4929191" y="4357694"/>
          <a:ext cx="2428892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폭발 2 10"/>
          <p:cNvSpPr/>
          <p:nvPr/>
        </p:nvSpPr>
        <p:spPr bwMode="auto">
          <a:xfrm>
            <a:off x="1785919" y="1785926"/>
            <a:ext cx="2000264" cy="107157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latin typeface="Arial" charset="0"/>
              </a:rPr>
              <a:t>???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폭발 2 11"/>
          <p:cNvSpPr/>
          <p:nvPr/>
        </p:nvSpPr>
        <p:spPr bwMode="auto">
          <a:xfrm>
            <a:off x="3929057" y="2643182"/>
            <a:ext cx="2214579" cy="107157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dirty="0" smtClean="0">
                <a:latin typeface="Arial" charset="0"/>
              </a:rPr>
              <a:t>당연</a:t>
            </a:r>
            <a:r>
              <a:rPr lang="en-US" altLang="ko-KR" sz="1200" dirty="0" smtClean="0">
                <a:latin typeface="Arial" charset="0"/>
              </a:rPr>
              <a:t>?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폭발 2 12"/>
          <p:cNvSpPr/>
          <p:nvPr/>
        </p:nvSpPr>
        <p:spPr bwMode="auto">
          <a:xfrm>
            <a:off x="6643703" y="4714884"/>
            <a:ext cx="2000264" cy="107157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dirty="0" smtClean="0">
                <a:latin typeface="Arial" charset="0"/>
              </a:rPr>
              <a:t>하극상</a:t>
            </a:r>
            <a:r>
              <a:rPr lang="en-US" altLang="ko-KR" sz="1200" dirty="0" smtClean="0">
                <a:latin typeface="Arial" charset="0"/>
              </a:rPr>
              <a:t>?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1471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power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1" y="3571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power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14943" y="50599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power</a:t>
            </a:r>
            <a:endParaRPr lang="ko-KR" altLang="en-US" b="1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4) 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발휘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이해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430560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5)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갈등이해 및 대처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4209" name="_x152311168"/>
          <p:cNvSpPr>
            <a:spLocks noChangeArrowheads="1"/>
          </p:cNvSpPr>
          <p:nvPr/>
        </p:nvSpPr>
        <p:spPr bwMode="auto">
          <a:xfrm>
            <a:off x="539552" y="1615405"/>
            <a:ext cx="8064896" cy="4981947"/>
          </a:xfrm>
          <a:prstGeom prst="roundRect">
            <a:avLst>
              <a:gd name="adj" fmla="val 1000"/>
            </a:avLst>
          </a:prstGeom>
          <a:solidFill>
            <a:srgbClr val="8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ㆍ일선의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실천가가 아닌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슈퍼바이저로서의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정체성을 발달시키는 것</a:t>
            </a:r>
            <a:endParaRPr kumimoji="1" lang="ko-K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ㆍ슈퍼비전에서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중요한 것이 무엇인지 우선순위를 정하는 것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ㆍ자기에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대한 회의를 극복하는 것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ㆍ경계선을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확립하고 적절한 거리를 유지하는 것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ㆍ슈퍼바이저가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슈퍼바이지에게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해답만 주는 것이 아닌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실제로 해야 할 일을 아는 것과의 갈등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ㆍ슈퍼비전에서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다양한 목표와 역할 사이에서 균형을 맞추는 것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ㆍ건설적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방법으로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슈퍼바이지에게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피드백을 주는 것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ㆍ모든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사례에 대해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슈퍼바이지를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돕기 위해 모든 것을 알아야 할 것 같은 느낌을 다루는 것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ㆍ슈퍼바이지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자신이 스스로 해답을 찾도록 돕는 방법을 발견하는 것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자신의 스타일을 발견하고 슈퍼비전을 하는 최선의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유일한 방법은 없다는 것을 깨닫는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ㆍ슈퍼바이지의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책임을 받아들이고 슈퍼비전 과정을 신뢰하도록 돕는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ㆍ안정적ㆍ수용적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분위기를 만드는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ㆍ슈퍼바이지의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상담자가 되지 않는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ㆍ슈퍼바이지에서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슈퍼바이저로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전환하면서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슈퍼바이지와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지나치게 동일시하지 않는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ㆍ슈퍼바이저로서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해야 할 일에 대한 자신감 결여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ㆍ슈퍼바이지가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심각한 실수를 범했을 때 이를 다루는 방법을 아는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ㆍ전문가의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역할을 담당하기 주저하는 것</a:t>
            </a:r>
          </a:p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ㆍ노련한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슈퍼바이지를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슈퍼비전할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때 슈퍼비전에 대한 기대와 목표를 너무 높거나 비현실적으로 가지는 것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출처：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Haynes et al.(2006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：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394).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ㆍ</a:t>
            </a:r>
            <a:endParaRPr kumimoji="1" lang="ko-K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* </a:t>
            </a:r>
            <a:r>
              <a:rPr lang="ko-KR" altLang="en-US" sz="1400" b="1" dirty="0" smtClean="0"/>
              <a:t>슈퍼비전관계에서의 갈등유발상황이해</a:t>
            </a:r>
            <a:endParaRPr lang="ko-KR" alt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제목 1"/>
          <p:cNvSpPr>
            <a:spLocks noGrp="1"/>
          </p:cNvSpPr>
          <p:nvPr>
            <p:ph type="title"/>
          </p:nvPr>
        </p:nvSpPr>
        <p:spPr>
          <a:xfrm>
            <a:off x="428625" y="428627"/>
            <a:ext cx="8229600" cy="1071563"/>
          </a:xfrm>
        </p:spPr>
        <p:txBody>
          <a:bodyPr/>
          <a:lstStyle/>
          <a:p>
            <a:pPr algn="l" eaLnBrk="1" hangingPunct="1"/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어원</a:t>
            </a:r>
          </a:p>
        </p:txBody>
      </p:sp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1143001" y="1643063"/>
            <a:ext cx="2000251" cy="1857375"/>
            <a:chOff x="1143000" y="1643063"/>
            <a:chExt cx="2000250" cy="1857375"/>
          </a:xfrm>
        </p:grpSpPr>
        <p:pic>
          <p:nvPicPr>
            <p:cNvPr id="74767" name="Picture 5" descr="Purple_b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643063"/>
              <a:ext cx="200025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1214439" y="2143125"/>
              <a:ext cx="1785937" cy="7963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super</a:t>
              </a:r>
            </a:p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(over, </a:t>
              </a:r>
              <a:r>
                <a:rPr lang="ko-KR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위에서</a:t>
              </a:r>
              <a:r>
                <a:rPr lang="en-US" altLang="ko-K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5572125" y="1643063"/>
            <a:ext cx="2000251" cy="1857375"/>
            <a:chOff x="5572125" y="1643063"/>
            <a:chExt cx="2000250" cy="1857375"/>
          </a:xfrm>
        </p:grpSpPr>
        <p:pic>
          <p:nvPicPr>
            <p:cNvPr id="74765" name="Picture 5" descr="Purple_b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25" y="1643063"/>
              <a:ext cx="200025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5857876" y="2000250"/>
              <a:ext cx="1500188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videre</a:t>
              </a:r>
              <a:endParaRPr lang="en-US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(watch,</a:t>
              </a:r>
            </a:p>
            <a:p>
              <a:pPr algn="ctr" latinLnBrk="0">
                <a:spcBef>
                  <a:spcPct val="50000"/>
                </a:spcBef>
                <a:defRPr/>
              </a:pPr>
              <a:r>
                <a:rPr lang="ko-KR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지켜보다</a:t>
              </a:r>
              <a:r>
                <a:rPr lang="en-US" altLang="ko-K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grpSp>
        <p:nvGrpSpPr>
          <p:cNvPr id="4" name="그룹 13"/>
          <p:cNvGrpSpPr>
            <a:grpSpLocks/>
          </p:cNvGrpSpPr>
          <p:nvPr/>
        </p:nvGrpSpPr>
        <p:grpSpPr bwMode="auto">
          <a:xfrm>
            <a:off x="3286127" y="2000250"/>
            <a:ext cx="2160588" cy="1079500"/>
            <a:chOff x="3286125" y="2000250"/>
            <a:chExt cx="2160588" cy="1079500"/>
          </a:xfrm>
        </p:grpSpPr>
        <p:sp>
          <p:nvSpPr>
            <p:cNvPr id="74763" name="AutoShape 11"/>
            <p:cNvSpPr>
              <a:spLocks noChangeArrowheads="1"/>
            </p:cNvSpPr>
            <p:nvPr/>
          </p:nvSpPr>
          <p:spPr bwMode="auto">
            <a:xfrm>
              <a:off x="3286125" y="2000250"/>
              <a:ext cx="2160588" cy="1079500"/>
            </a:xfrm>
            <a:prstGeom prst="leftRightArrow">
              <a:avLst>
                <a:gd name="adj1" fmla="val 50000"/>
                <a:gd name="adj2" fmla="val 40029"/>
              </a:avLst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ko-KR" altLang="en-US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4764" name="Text Box 16"/>
            <p:cNvSpPr txBox="1">
              <a:spLocks noChangeArrowheads="1"/>
            </p:cNvSpPr>
            <p:nvPr/>
          </p:nvSpPr>
          <p:spPr bwMode="auto">
            <a:xfrm>
              <a:off x="4143376" y="2143125"/>
              <a:ext cx="42862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50000"/>
                </a:spcBef>
              </a:pPr>
              <a:r>
                <a:rPr lang="en-US" altLang="ko-KR" sz="36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+</a:t>
              </a:r>
            </a:p>
          </p:txBody>
        </p:sp>
      </p:grp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57226" y="4071944"/>
            <a:ext cx="7286676" cy="15001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>
                  <a:alpha val="75000"/>
                </a:srgbClr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lIns="180000" tIns="0" rIns="180000" bIns="0" anchor="ctr" anchorCtr="1"/>
          <a:lstStyle/>
          <a:p>
            <a:pPr latinLnBrk="0"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  <a:defRPr/>
            </a:pP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사회복지 실천현장에서 사회복지의 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자질 함양 및 질적 수준 제고</a:t>
            </a:r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전문가로서 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성장</a:t>
            </a:r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위해 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사전 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경험이 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풍부한</a:t>
            </a:r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상급자인</a:t>
            </a:r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사회복지사가</a:t>
            </a:r>
            <a:r>
              <a:rPr lang="ko-KR" altLang="en-US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지도감독</a:t>
            </a:r>
            <a:r>
              <a:rPr lang="en-US" altLang="ko-KR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교육</a:t>
            </a:r>
            <a:r>
              <a:rPr lang="en-US" altLang="ko-KR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지도</a:t>
            </a:r>
            <a:r>
              <a:rPr lang="en-US" altLang="ko-KR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하는 일</a:t>
            </a:r>
            <a:endParaRPr lang="en-US" altLang="ko-KR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직선 화살표 연결선 17"/>
          <p:cNvCxnSpPr>
            <a:stCxn id="74763" idx="5"/>
          </p:cNvCxnSpPr>
          <p:nvPr/>
        </p:nvCxnSpPr>
        <p:spPr>
          <a:xfrm rot="5400000">
            <a:off x="3766346" y="3401221"/>
            <a:ext cx="1190625" cy="7937"/>
          </a:xfrm>
          <a:prstGeom prst="straightConnector1">
            <a:avLst/>
          </a:prstGeom>
          <a:ln w="38100" cap="flat">
            <a:solidFill>
              <a:schemeClr val="tx1"/>
            </a:solidFill>
            <a:prstDash val="sysDot"/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2" name="TextBox 15"/>
          <p:cNvSpPr txBox="1">
            <a:spLocks noChangeArrowheads="1"/>
          </p:cNvSpPr>
          <p:nvPr/>
        </p:nvSpPr>
        <p:spPr bwMode="auto">
          <a:xfrm>
            <a:off x="1043608" y="5786438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업무지시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행정적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감시가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아닌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목표에 따른 교육과 지도</a:t>
            </a:r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필요로 하는 기간 동안 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한정적으로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제공</a:t>
            </a:r>
            <a:endParaRPr lang="ko-KR" altLang="en-US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gray">
          <a:xfrm flipV="1">
            <a:off x="1919291" y="3957638"/>
            <a:ext cx="2655887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0980"/>
                  <a:invGamma/>
                </a:schemeClr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gray">
          <a:xfrm>
            <a:off x="4713291" y="2081213"/>
            <a:ext cx="2655887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82353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gray">
          <a:xfrm>
            <a:off x="1920875" y="2081213"/>
            <a:ext cx="2655888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gray">
          <a:xfrm flipV="1">
            <a:off x="3319466" y="2078039"/>
            <a:ext cx="2655887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gray">
          <a:xfrm>
            <a:off x="3314700" y="3954464"/>
            <a:ext cx="2655888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gray">
          <a:xfrm flipV="1">
            <a:off x="4710115" y="3957638"/>
            <a:ext cx="2654300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72941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gray">
          <a:xfrm>
            <a:off x="3922715" y="2184400"/>
            <a:ext cx="14319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“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중립성 핑계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”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gray">
          <a:xfrm>
            <a:off x="2500300" y="4071944"/>
            <a:ext cx="14319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“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위장비판요망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+ 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자기분석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”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gray">
          <a:xfrm>
            <a:off x="5273678" y="4000504"/>
            <a:ext cx="172721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600" b="1" dirty="0" smtClean="0">
                <a:solidFill>
                  <a:srgbClr val="FFFFFF"/>
                </a:solidFill>
                <a:ea typeface="굴림" charset="-127"/>
              </a:rPr>
              <a:t>“</a:t>
            </a:r>
            <a:r>
              <a:rPr lang="ko-KR" altLang="en-US" sz="1600" b="1" dirty="0" smtClean="0">
                <a:solidFill>
                  <a:srgbClr val="FFFFFF"/>
                </a:solidFill>
                <a:ea typeface="굴림" charset="-127"/>
              </a:rPr>
              <a:t>무기력하게 하는 임상적 증거 제시</a:t>
            </a:r>
            <a:r>
              <a:rPr lang="en-US" altLang="ko-KR" sz="1600" b="1" dirty="0" smtClean="0">
                <a:solidFill>
                  <a:srgbClr val="FFFFFF"/>
                </a:solidFill>
                <a:ea typeface="굴림" charset="-127"/>
              </a:rPr>
              <a:t>+</a:t>
            </a:r>
            <a:r>
              <a:rPr lang="ko-KR" altLang="en-US" sz="1600" b="1" dirty="0" smtClean="0">
                <a:solidFill>
                  <a:srgbClr val="FFFFFF"/>
                </a:solidFill>
                <a:ea typeface="굴림" charset="-127"/>
              </a:rPr>
              <a:t>끝나지 않은 진단</a:t>
            </a:r>
            <a:r>
              <a:rPr lang="en-US" altLang="ko-KR" sz="1600" b="1" dirty="0" smtClean="0">
                <a:solidFill>
                  <a:srgbClr val="FFFFFF"/>
                </a:solidFill>
                <a:ea typeface="굴림" charset="-127"/>
              </a:rPr>
              <a:t>”</a:t>
            </a:r>
            <a:endParaRPr lang="en-US" altLang="ko-KR" sz="16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gray">
          <a:xfrm>
            <a:off x="3922713" y="4908550"/>
            <a:ext cx="164941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“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과도</a:t>
            </a:r>
            <a:endParaRPr lang="en-US" altLang="ko-KR" sz="2000" b="1" dirty="0" smtClean="0">
              <a:solidFill>
                <a:srgbClr val="FFFFFF"/>
              </a:solidFill>
              <a:ea typeface="굴림" charset="-127"/>
            </a:endParaRPr>
          </a:p>
          <a:p>
            <a:pPr algn="ctr" eaLnBrk="0" hangingPunct="0"/>
            <a:r>
              <a:rPr lang="ko-KR" altLang="en-US" sz="2000" b="1" dirty="0" err="1" smtClean="0">
                <a:solidFill>
                  <a:srgbClr val="FFFFFF"/>
                </a:solidFill>
                <a:ea typeface="굴림" charset="-127"/>
              </a:rPr>
              <a:t>단순화반응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”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gray">
          <a:xfrm>
            <a:off x="939802" y="2428869"/>
            <a:ext cx="166211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준비운동만 </a:t>
            </a:r>
            <a:r>
              <a:rPr lang="ko-KR" altLang="en-US" sz="1400" dirty="0" err="1" smtClean="0">
                <a:solidFill>
                  <a:srgbClr val="080808"/>
                </a:solidFill>
                <a:ea typeface="굴림" charset="-127"/>
              </a:rPr>
              <a:t>세시간째</a:t>
            </a:r>
            <a:r>
              <a:rPr lang="en-US" altLang="ko-KR" sz="1400" dirty="0" smtClean="0">
                <a:solidFill>
                  <a:srgbClr val="080808"/>
                </a:solidFill>
                <a:ea typeface="굴림" charset="-127"/>
              </a:rPr>
              <a:t>!, </a:t>
            </a:r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개입은 어느 세월에</a:t>
            </a:r>
            <a:r>
              <a:rPr lang="en-US" altLang="ko-KR" sz="1400" dirty="0" smtClean="0">
                <a:solidFill>
                  <a:srgbClr val="080808"/>
                </a:solidFill>
                <a:ea typeface="굴림" charset="-127"/>
              </a:rPr>
              <a:t>?</a:t>
            </a:r>
            <a:endParaRPr lang="en-US" altLang="ko-KR" sz="1400" dirty="0">
              <a:solidFill>
                <a:srgbClr val="080808"/>
              </a:solidFill>
              <a:ea typeface="굴림" charset="-127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gray">
          <a:xfrm>
            <a:off x="6572265" y="2285994"/>
            <a:ext cx="233045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슈퍼비전내용이 기관의 입장과 다르거나 허용하지 않을 것이라는 이유를 내세움</a:t>
            </a:r>
            <a:endParaRPr lang="en-US" altLang="ko-KR" sz="1400" dirty="0">
              <a:solidFill>
                <a:srgbClr val="080808"/>
              </a:solidFill>
              <a:ea typeface="굴림" charset="-127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214283" y="4643448"/>
            <a:ext cx="236540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나에게는 더 많은 피드백이 필요해요</a:t>
            </a:r>
            <a:r>
              <a:rPr lang="en-US" altLang="ko-KR" sz="1400" dirty="0" smtClean="0">
                <a:solidFill>
                  <a:srgbClr val="080808"/>
                </a:solidFill>
                <a:ea typeface="굴림" charset="-127"/>
              </a:rPr>
              <a:t>+</a:t>
            </a:r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사례가 아닌  </a:t>
            </a:r>
            <a:r>
              <a:rPr lang="ko-KR" altLang="en-US" sz="1400" dirty="0" err="1" smtClean="0">
                <a:solidFill>
                  <a:srgbClr val="080808"/>
                </a:solidFill>
                <a:ea typeface="굴림" charset="-127"/>
              </a:rPr>
              <a:t>슈퍼바이지</a:t>
            </a:r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 개인에게 집중하도록 함</a:t>
            </a:r>
            <a:endParaRPr lang="en-US" altLang="ko-KR" sz="1400" dirty="0">
              <a:solidFill>
                <a:srgbClr val="080808"/>
              </a:solidFill>
              <a:ea typeface="굴림" charset="-127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6929453" y="4474028"/>
            <a:ext cx="216214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아무리 해도 안 되는 사례임을 강조하거나 충분한 정보가 부족하여 해결책을 찾지 못하는 것처럼</a:t>
            </a:r>
            <a:r>
              <a:rPr lang="en-US" altLang="ko-KR" sz="1400" dirty="0" smtClean="0">
                <a:solidFill>
                  <a:srgbClr val="080808"/>
                </a:solidFill>
                <a:ea typeface="굴림" charset="-127"/>
              </a:rPr>
              <a:t>….</a:t>
            </a:r>
            <a:endParaRPr lang="en-US" altLang="ko-KR" sz="1400" dirty="0">
              <a:solidFill>
                <a:srgbClr val="080808"/>
              </a:solidFill>
              <a:ea typeface="굴림" charset="-127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gray">
          <a:xfrm>
            <a:off x="3428992" y="1477020"/>
            <a:ext cx="23431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중립을 이유로 </a:t>
            </a:r>
            <a:r>
              <a:rPr lang="ko-KR" altLang="en-US" sz="1400" dirty="0" err="1" smtClean="0">
                <a:solidFill>
                  <a:srgbClr val="080808"/>
                </a:solidFill>
                <a:ea typeface="굴림" charset="-127"/>
              </a:rPr>
              <a:t>슈퍼바이저의</a:t>
            </a:r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 제안을 거부</a:t>
            </a:r>
            <a:endParaRPr lang="en-US" altLang="ko-KR" sz="1400" dirty="0">
              <a:solidFill>
                <a:srgbClr val="080808"/>
              </a:solidFill>
              <a:ea typeface="굴림" charset="-127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gray">
          <a:xfrm>
            <a:off x="3657600" y="5899152"/>
            <a:ext cx="20066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080808"/>
                </a:solidFill>
                <a:ea typeface="굴림" charset="-127"/>
              </a:rPr>
              <a:t>이 사례의 복잡성을 잘 모르고 하시는 </a:t>
            </a:r>
            <a:r>
              <a:rPr lang="ko-KR" altLang="en-US" sz="1400" dirty="0" err="1" smtClean="0">
                <a:solidFill>
                  <a:srgbClr val="080808"/>
                </a:solidFill>
                <a:ea typeface="굴림" charset="-127"/>
              </a:rPr>
              <a:t>말이예요ㅠㅠ</a:t>
            </a:r>
            <a:endParaRPr lang="en-US" altLang="ko-KR" dirty="0">
              <a:solidFill>
                <a:srgbClr val="080808"/>
              </a:solidFill>
              <a:ea typeface="굴림" charset="-127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gray">
          <a:xfrm>
            <a:off x="2533652" y="2863852"/>
            <a:ext cx="14319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“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이론적 심사숙고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”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gray">
          <a:xfrm>
            <a:off x="5273676" y="2863853"/>
            <a:ext cx="14319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“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지각된 관계의 규제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”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57601" y="3278190"/>
            <a:ext cx="1920875" cy="1289050"/>
            <a:chOff x="2363" y="2075"/>
            <a:chExt cx="1210" cy="812"/>
          </a:xfrm>
        </p:grpSpPr>
        <p:sp>
          <p:nvSpPr>
            <p:cNvPr id="32790" name="AutoShape 22"/>
            <p:cNvSpPr>
              <a:spLocks noChangeArrowheads="1"/>
            </p:cNvSpPr>
            <p:nvPr/>
          </p:nvSpPr>
          <p:spPr bwMode="gray">
            <a:xfrm>
              <a:off x="2363" y="2075"/>
              <a:ext cx="1210" cy="812"/>
            </a:xfrm>
            <a:prstGeom prst="hexagon">
              <a:avLst>
                <a:gd name="adj" fmla="val 37254"/>
                <a:gd name="vf" fmla="val 115470"/>
              </a:avLst>
            </a:prstGeom>
            <a:solidFill>
              <a:srgbClr val="F8F8F8">
                <a:alpha val="50000"/>
              </a:srgbClr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1" name="AutoShape 23"/>
            <p:cNvSpPr>
              <a:spLocks noChangeArrowheads="1"/>
            </p:cNvSpPr>
            <p:nvPr/>
          </p:nvSpPr>
          <p:spPr bwMode="gray">
            <a:xfrm>
              <a:off x="2395" y="2095"/>
              <a:ext cx="1138" cy="764"/>
            </a:xfrm>
            <a:prstGeom prst="hexagon">
              <a:avLst>
                <a:gd name="adj" fmla="val 37238"/>
                <a:gd name="vf" fmla="val 115470"/>
              </a:avLst>
            </a:prstGeom>
            <a:solidFill>
              <a:srgbClr val="F8F8F8"/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643307" y="3643315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슈퍼바이지의</a:t>
            </a:r>
            <a:r>
              <a:rPr lang="ko-KR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 저항</a:t>
            </a:r>
            <a:endParaRPr lang="en-US" altLang="ko-KR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</a:endParaRPr>
          </a:p>
          <a:p>
            <a:pPr algn="ctr"/>
            <a:r>
              <a:rPr lang="en-US" altLang="ko-K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(Munson, 2002)</a:t>
            </a:r>
            <a:endParaRPr lang="en-US" altLang="ko-KR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 bwMode="gray">
          <a:xfrm>
            <a:off x="457202" y="430560"/>
            <a:ext cx="628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5) </a:t>
            </a:r>
            <a:r>
              <a:rPr kumimoji="0" lang="ko-KR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갈등이해 및 대처</a:t>
            </a:r>
            <a:r>
              <a:rPr kumimoji="0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/>
            </a:r>
            <a:br>
              <a:rPr kumimoji="0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</a:br>
            <a:endParaRPr kumimoji="0" lang="ko-KR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20953" y="1573214"/>
            <a:ext cx="1185863" cy="4486275"/>
            <a:chOff x="1467" y="981"/>
            <a:chExt cx="834" cy="3159"/>
          </a:xfrm>
        </p:grpSpPr>
        <p:sp>
          <p:nvSpPr>
            <p:cNvPr id="71684" name="AutoShape 4"/>
            <p:cNvSpPr>
              <a:spLocks noChangeArrowheads="1"/>
            </p:cNvSpPr>
            <p:nvPr/>
          </p:nvSpPr>
          <p:spPr bwMode="gray">
            <a:xfrm rot="-5400000">
              <a:off x="304" y="2144"/>
              <a:ext cx="3159" cy="834"/>
            </a:xfrm>
            <a:prstGeom prst="notchedRightArrow">
              <a:avLst>
                <a:gd name="adj1" fmla="val 60194"/>
                <a:gd name="adj2" fmla="val 51573"/>
              </a:avLst>
            </a:prstGeom>
            <a:gradFill rotWithShape="1">
              <a:gsLst>
                <a:gs pos="0">
                  <a:srgbClr val="B2B2B2">
                    <a:gamma/>
                    <a:tint val="47451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2700">
                <a:srgbClr val="B2B2B2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gray">
            <a:xfrm>
              <a:off x="1882" y="991"/>
              <a:ext cx="409" cy="417"/>
            </a:xfrm>
            <a:prstGeom prst="line">
              <a:avLst/>
            </a:prstGeom>
            <a:noFill/>
            <a:ln w="9525">
              <a:solidFill>
                <a:srgbClr val="F8F8F8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1686" name="AutoShape 6"/>
          <p:cNvSpPr>
            <a:spLocks noChangeArrowheads="1"/>
          </p:cNvSpPr>
          <p:nvPr/>
        </p:nvSpPr>
        <p:spPr bwMode="gray">
          <a:xfrm>
            <a:off x="3884613" y="2249489"/>
            <a:ext cx="4318000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5875" algn="ctr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 sz="1200"/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gray">
          <a:xfrm>
            <a:off x="3884613" y="3117852"/>
            <a:ext cx="4318000" cy="773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5875" algn="ctr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 sz="1200"/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gray">
          <a:xfrm>
            <a:off x="3884613" y="3981452"/>
            <a:ext cx="4318000" cy="773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5875" algn="ctr">
            <a:noFill/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 sz="1200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gray">
          <a:xfrm>
            <a:off x="3884613" y="4852988"/>
            <a:ext cx="4318000" cy="773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7921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5875" algn="ctr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 sz="1200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gray">
          <a:xfrm>
            <a:off x="855666" y="2397127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gray">
          <a:xfrm>
            <a:off x="855666" y="3263902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gray">
          <a:xfrm>
            <a:off x="855666" y="4132263"/>
            <a:ext cx="1512887" cy="481012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hlink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gray">
          <a:xfrm>
            <a:off x="855666" y="5000627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folHlink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gray">
          <a:xfrm>
            <a:off x="915989" y="2430465"/>
            <a:ext cx="139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1200" b="1" dirty="0" smtClean="0">
                <a:solidFill>
                  <a:srgbClr val="000000"/>
                </a:solidFill>
                <a:latin typeface="Corbel" pitchFamily="34" charset="0"/>
                <a:ea typeface="굴림" charset="-127"/>
              </a:rPr>
              <a:t>요구수준조작하기</a:t>
            </a:r>
            <a:endParaRPr lang="en-US" altLang="ko-KR" sz="1200" b="1" dirty="0">
              <a:solidFill>
                <a:srgbClr val="000000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gray">
          <a:xfrm>
            <a:off x="915989" y="3308352"/>
            <a:ext cx="139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1200" b="1" dirty="0" smtClean="0">
                <a:solidFill>
                  <a:srgbClr val="000000"/>
                </a:solidFill>
                <a:latin typeface="Corbel" pitchFamily="34" charset="0"/>
                <a:ea typeface="굴림" charset="-127"/>
              </a:rPr>
              <a:t>관계재정의하기</a:t>
            </a:r>
            <a:endParaRPr lang="en-US" altLang="ko-KR" sz="1200" b="1" dirty="0">
              <a:solidFill>
                <a:srgbClr val="000000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gray">
          <a:xfrm>
            <a:off x="915988" y="4187827"/>
            <a:ext cx="1512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000000"/>
                </a:solidFill>
                <a:latin typeface="Corbel" pitchFamily="34" charset="0"/>
                <a:ea typeface="굴림" charset="-127"/>
              </a:rPr>
              <a:t>세력불균형 줄이기</a:t>
            </a:r>
            <a:endParaRPr lang="en-US" altLang="ko-KR" sz="1200" b="1" dirty="0">
              <a:solidFill>
                <a:srgbClr val="000000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gray">
          <a:xfrm>
            <a:off x="915989" y="5054602"/>
            <a:ext cx="139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1200" b="1" dirty="0" smtClean="0">
                <a:solidFill>
                  <a:srgbClr val="000000"/>
                </a:solidFill>
                <a:latin typeface="Corbel" pitchFamily="34" charset="0"/>
                <a:ea typeface="굴림" charset="-127"/>
              </a:rPr>
              <a:t>상황통제하기</a:t>
            </a:r>
            <a:endParaRPr lang="en-US" altLang="ko-KR" sz="1200" b="1" dirty="0">
              <a:solidFill>
                <a:srgbClr val="000000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gray">
          <a:xfrm>
            <a:off x="4006851" y="2297115"/>
            <a:ext cx="3841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동맹 맺어 기관에 대항하기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내가 잘해주니 당신도 잘해주시오</a:t>
            </a:r>
            <a:endParaRPr lang="en-US" altLang="ko-KR" sz="1200" dirty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816225" y="2384425"/>
            <a:ext cx="614363" cy="604838"/>
            <a:chOff x="1675" y="1552"/>
            <a:chExt cx="432" cy="426"/>
          </a:xfrm>
        </p:grpSpPr>
        <p:pic>
          <p:nvPicPr>
            <p:cNvPr id="71700" name="Picture 20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1675" y="1555"/>
              <a:ext cx="432" cy="423"/>
            </a:xfrm>
            <a:prstGeom prst="rect">
              <a:avLst/>
            </a:prstGeom>
            <a:noFill/>
          </p:spPr>
        </p:pic>
        <p:pic>
          <p:nvPicPr>
            <p:cNvPr id="71701" name="Picture 21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702" y="1553"/>
              <a:ext cx="363" cy="356"/>
            </a:xfrm>
            <a:prstGeom prst="rect">
              <a:avLst/>
            </a:prstGeom>
            <a:noFill/>
          </p:spPr>
        </p:pic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704" y="1552"/>
              <a:ext cx="360" cy="357"/>
              <a:chOff x="1687" y="1461"/>
              <a:chExt cx="380" cy="375"/>
            </a:xfrm>
          </p:grpSpPr>
          <p:sp>
            <p:nvSpPr>
              <p:cNvPr id="71703" name="Oval 23"/>
              <p:cNvSpPr>
                <a:spLocks noChangeArrowheads="1"/>
              </p:cNvSpPr>
              <p:nvPr/>
            </p:nvSpPr>
            <p:spPr bwMode="gray"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71704" name="Picture 24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1705" name="WordArt 25"/>
          <p:cNvSpPr>
            <a:spLocks noChangeArrowheads="1" noChangeShapeType="1" noTextEdit="1"/>
          </p:cNvSpPr>
          <p:nvPr/>
        </p:nvSpPr>
        <p:spPr bwMode="gray">
          <a:xfrm>
            <a:off x="3008313" y="2508252"/>
            <a:ext cx="182563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1</a:t>
            </a:r>
            <a:endParaRPr lang="ko-KR" altLang="en-US" sz="4800" b="1" i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816225" y="3251200"/>
            <a:ext cx="614363" cy="604838"/>
            <a:chOff x="1675" y="2163"/>
            <a:chExt cx="432" cy="426"/>
          </a:xfrm>
        </p:grpSpPr>
        <p:pic>
          <p:nvPicPr>
            <p:cNvPr id="71707" name="Picture 27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1675" y="2166"/>
              <a:ext cx="432" cy="423"/>
            </a:xfrm>
            <a:prstGeom prst="rect">
              <a:avLst/>
            </a:prstGeom>
            <a:noFill/>
          </p:spPr>
        </p:pic>
        <p:pic>
          <p:nvPicPr>
            <p:cNvPr id="71708" name="Picture 2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702" y="2164"/>
              <a:ext cx="363" cy="356"/>
            </a:xfrm>
            <a:prstGeom prst="rect">
              <a:avLst/>
            </a:prstGeom>
            <a:noFill/>
          </p:spPr>
        </p:pic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704" y="2163"/>
              <a:ext cx="360" cy="357"/>
              <a:chOff x="1687" y="1461"/>
              <a:chExt cx="380" cy="375"/>
            </a:xfrm>
          </p:grpSpPr>
          <p:sp>
            <p:nvSpPr>
              <p:cNvPr id="71710" name="Oval 30"/>
              <p:cNvSpPr>
                <a:spLocks noChangeArrowheads="1"/>
              </p:cNvSpPr>
              <p:nvPr/>
            </p:nvSpPr>
            <p:spPr bwMode="gray"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71711" name="Picture 3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2816225" y="4117975"/>
            <a:ext cx="614363" cy="604838"/>
            <a:chOff x="1675" y="2763"/>
            <a:chExt cx="432" cy="426"/>
          </a:xfrm>
        </p:grpSpPr>
        <p:pic>
          <p:nvPicPr>
            <p:cNvPr id="71713" name="Picture 33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1675" y="2766"/>
              <a:ext cx="432" cy="423"/>
            </a:xfrm>
            <a:prstGeom prst="rect">
              <a:avLst/>
            </a:prstGeom>
            <a:noFill/>
          </p:spPr>
        </p:pic>
        <p:pic>
          <p:nvPicPr>
            <p:cNvPr id="71714" name="Picture 3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702" y="2764"/>
              <a:ext cx="363" cy="356"/>
            </a:xfrm>
            <a:prstGeom prst="rect">
              <a:avLst/>
            </a:prstGeom>
            <a:noFill/>
          </p:spPr>
        </p:pic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1704" y="2763"/>
              <a:ext cx="360" cy="357"/>
              <a:chOff x="1704" y="2763"/>
              <a:chExt cx="360" cy="357"/>
            </a:xfrm>
          </p:grpSpPr>
          <p:sp>
            <p:nvSpPr>
              <p:cNvPr id="71716" name="Oval 36"/>
              <p:cNvSpPr>
                <a:spLocks noChangeArrowheads="1"/>
              </p:cNvSpPr>
              <p:nvPr/>
            </p:nvSpPr>
            <p:spPr bwMode="gray">
              <a:xfrm>
                <a:off x="1704" y="2763"/>
                <a:ext cx="360" cy="35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71717" name="Picture 37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 rot="-1217854">
                <a:off x="1718" y="2783"/>
                <a:ext cx="246" cy="8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2816225" y="4987927"/>
            <a:ext cx="614363" cy="604838"/>
            <a:chOff x="1675" y="3385"/>
            <a:chExt cx="432" cy="426"/>
          </a:xfrm>
        </p:grpSpPr>
        <p:pic>
          <p:nvPicPr>
            <p:cNvPr id="71719" name="Picture 39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1675" y="3388"/>
              <a:ext cx="432" cy="423"/>
            </a:xfrm>
            <a:prstGeom prst="rect">
              <a:avLst/>
            </a:prstGeom>
            <a:noFill/>
          </p:spPr>
        </p:pic>
        <p:pic>
          <p:nvPicPr>
            <p:cNvPr id="71720" name="Picture 40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702" y="3386"/>
              <a:ext cx="363" cy="356"/>
            </a:xfrm>
            <a:prstGeom prst="rect">
              <a:avLst/>
            </a:prstGeom>
            <a:noFill/>
          </p:spPr>
        </p:pic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1703" y="3385"/>
              <a:ext cx="361" cy="357"/>
              <a:chOff x="1687" y="1461"/>
              <a:chExt cx="380" cy="375"/>
            </a:xfrm>
          </p:grpSpPr>
          <p:sp>
            <p:nvSpPr>
              <p:cNvPr id="71722" name="Oval 42"/>
              <p:cNvSpPr>
                <a:spLocks noChangeArrowheads="1"/>
              </p:cNvSpPr>
              <p:nvPr/>
            </p:nvSpPr>
            <p:spPr bwMode="gray"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folHlink">
                      <a:alpha val="8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71723" name="Picture 43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71724" name="AutoShape 44"/>
          <p:cNvCxnSpPr>
            <a:cxnSpLocks noChangeShapeType="1"/>
            <a:stCxn id="71690" idx="3"/>
            <a:endCxn id="71703" idx="2"/>
          </p:cNvCxnSpPr>
          <p:nvPr/>
        </p:nvCxnSpPr>
        <p:spPr bwMode="gray">
          <a:xfrm>
            <a:off x="2381249" y="2638425"/>
            <a:ext cx="476251" cy="0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cxnSp>
        <p:nvCxnSpPr>
          <p:cNvPr id="71725" name="AutoShape 45"/>
          <p:cNvCxnSpPr>
            <a:cxnSpLocks noChangeShapeType="1"/>
            <a:stCxn id="71703" idx="6"/>
            <a:endCxn id="71686" idx="1"/>
          </p:cNvCxnSpPr>
          <p:nvPr/>
        </p:nvCxnSpPr>
        <p:spPr bwMode="gray">
          <a:xfrm flipV="1">
            <a:off x="3370265" y="2635252"/>
            <a:ext cx="514351" cy="3175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cxnSp>
        <p:nvCxnSpPr>
          <p:cNvPr id="71726" name="AutoShape 46"/>
          <p:cNvCxnSpPr>
            <a:cxnSpLocks noChangeShapeType="1"/>
            <a:stCxn id="71691" idx="3"/>
            <a:endCxn id="71710" idx="2"/>
          </p:cNvCxnSpPr>
          <p:nvPr/>
        </p:nvCxnSpPr>
        <p:spPr bwMode="gray">
          <a:xfrm>
            <a:off x="2381249" y="3505200"/>
            <a:ext cx="476251" cy="1588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cxnSp>
        <p:nvCxnSpPr>
          <p:cNvPr id="71727" name="AutoShape 47"/>
          <p:cNvCxnSpPr>
            <a:cxnSpLocks noChangeShapeType="1"/>
            <a:stCxn id="71710" idx="6"/>
            <a:endCxn id="71687" idx="1"/>
          </p:cNvCxnSpPr>
          <p:nvPr/>
        </p:nvCxnSpPr>
        <p:spPr bwMode="gray">
          <a:xfrm flipV="1">
            <a:off x="3370265" y="3505200"/>
            <a:ext cx="514351" cy="1588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sp>
        <p:nvSpPr>
          <p:cNvPr id="71728" name="WordArt 48"/>
          <p:cNvSpPr>
            <a:spLocks noChangeArrowheads="1" noChangeShapeType="1" noTextEdit="1"/>
          </p:cNvSpPr>
          <p:nvPr/>
        </p:nvSpPr>
        <p:spPr bwMode="gray">
          <a:xfrm>
            <a:off x="3001965" y="3368676"/>
            <a:ext cx="209551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2</a:t>
            </a:r>
            <a:endParaRPr lang="ko-KR" altLang="en-US" sz="4800" b="1" i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71729" name="WordArt 49"/>
          <p:cNvSpPr>
            <a:spLocks noChangeArrowheads="1" noChangeShapeType="1" noTextEdit="1"/>
          </p:cNvSpPr>
          <p:nvPr/>
        </p:nvSpPr>
        <p:spPr bwMode="gray">
          <a:xfrm>
            <a:off x="3001965" y="4232277"/>
            <a:ext cx="209551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3</a:t>
            </a:r>
            <a:endParaRPr lang="ko-KR" altLang="en-US" sz="4800" b="1" i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sp>
        <p:nvSpPr>
          <p:cNvPr id="71730" name="WordArt 50"/>
          <p:cNvSpPr>
            <a:spLocks noChangeArrowheads="1" noChangeShapeType="1" noTextEdit="1"/>
          </p:cNvSpPr>
          <p:nvPr/>
        </p:nvSpPr>
        <p:spPr bwMode="gray">
          <a:xfrm>
            <a:off x="2994025" y="5097465"/>
            <a:ext cx="207963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4</a:t>
            </a:r>
            <a:endParaRPr lang="ko-KR" altLang="en-US" sz="4800" b="1" i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cxnSp>
        <p:nvCxnSpPr>
          <p:cNvPr id="71731" name="AutoShape 51"/>
          <p:cNvCxnSpPr>
            <a:cxnSpLocks noChangeShapeType="1"/>
            <a:stCxn id="71692" idx="3"/>
            <a:endCxn id="71716" idx="2"/>
          </p:cNvCxnSpPr>
          <p:nvPr/>
        </p:nvCxnSpPr>
        <p:spPr bwMode="gray">
          <a:xfrm flipV="1">
            <a:off x="2381249" y="4371975"/>
            <a:ext cx="476251" cy="1588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cxnSp>
        <p:nvCxnSpPr>
          <p:cNvPr id="71732" name="AutoShape 52"/>
          <p:cNvCxnSpPr>
            <a:cxnSpLocks noChangeShapeType="1"/>
            <a:stCxn id="71716" idx="6"/>
            <a:endCxn id="71688" idx="1"/>
          </p:cNvCxnSpPr>
          <p:nvPr/>
        </p:nvCxnSpPr>
        <p:spPr bwMode="gray">
          <a:xfrm flipV="1">
            <a:off x="3370265" y="4368802"/>
            <a:ext cx="514351" cy="3175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cxnSp>
        <p:nvCxnSpPr>
          <p:cNvPr id="71733" name="AutoShape 53"/>
          <p:cNvCxnSpPr>
            <a:cxnSpLocks noChangeShapeType="1"/>
            <a:stCxn id="71693" idx="3"/>
            <a:endCxn id="71722" idx="2"/>
          </p:cNvCxnSpPr>
          <p:nvPr/>
        </p:nvCxnSpPr>
        <p:spPr bwMode="gray">
          <a:xfrm>
            <a:off x="2381253" y="5241925"/>
            <a:ext cx="474663" cy="0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cxnSp>
        <p:nvCxnSpPr>
          <p:cNvPr id="71734" name="AutoShape 54"/>
          <p:cNvCxnSpPr>
            <a:cxnSpLocks noChangeShapeType="1"/>
            <a:stCxn id="71722" idx="6"/>
            <a:endCxn id="71689" idx="1"/>
          </p:cNvCxnSpPr>
          <p:nvPr/>
        </p:nvCxnSpPr>
        <p:spPr bwMode="gray">
          <a:xfrm flipV="1">
            <a:off x="3370265" y="5240339"/>
            <a:ext cx="514351" cy="1587"/>
          </a:xfrm>
          <a:prstGeom prst="straightConnector1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</p:cxnSp>
      <p:sp>
        <p:nvSpPr>
          <p:cNvPr id="2" name="Rectangle 83"/>
          <p:cNvSpPr>
            <a:spLocks noChangeArrowheads="1"/>
          </p:cNvSpPr>
          <p:nvPr/>
        </p:nvSpPr>
        <p:spPr bwMode="gray">
          <a:xfrm>
            <a:off x="4006851" y="3098071"/>
            <a:ext cx="3841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병들고 약한 사람을 보호해주세요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우리가 남인가요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?</a:t>
            </a: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학습자의 권리를 보호해주세요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내일은 스스로 하게해주세요</a:t>
            </a:r>
            <a:endParaRPr lang="en-US" altLang="ko-KR" sz="1200" dirty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3" name="Rectangle 83"/>
          <p:cNvSpPr>
            <a:spLocks noChangeArrowheads="1"/>
          </p:cNvSpPr>
          <p:nvPr/>
        </p:nvSpPr>
        <p:spPr bwMode="gray">
          <a:xfrm>
            <a:off x="4006851" y="3929068"/>
            <a:ext cx="3841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err="1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도스토엡스키를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 아시나요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?</a:t>
            </a: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현실은 달라요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있는 그대로 이야기하는 건데요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그게 무슨 소용이 있나요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?</a:t>
            </a:r>
            <a:endParaRPr lang="en-US" altLang="ko-KR" sz="1200" dirty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4" name="Rectangle 83"/>
          <p:cNvSpPr>
            <a:spLocks noChangeArrowheads="1"/>
          </p:cNvSpPr>
          <p:nvPr/>
        </p:nvSpPr>
        <p:spPr bwMode="gray">
          <a:xfrm>
            <a:off x="4006851" y="4857762"/>
            <a:ext cx="4351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먼저 </a:t>
            </a:r>
            <a:r>
              <a:rPr lang="ko-KR" altLang="en-US" sz="1200" dirty="0" err="1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궁금한게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 있는데요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?  </a:t>
            </a:r>
            <a:r>
              <a:rPr lang="ko-KR" altLang="en-US" sz="1200" dirty="0" err="1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거리두기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!</a:t>
            </a: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제가 잘못했다는 것을 알게 되었어요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, 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나도 속상해 죽겠어요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err="1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허약성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 호소하기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, 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등위에 숨기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, </a:t>
            </a:r>
            <a:r>
              <a:rPr lang="ko-KR" altLang="en-US" sz="1200" dirty="0" err="1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하라는데로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 했을 뿐</a:t>
            </a:r>
            <a:endParaRPr lang="en-US" altLang="ko-KR" sz="1200" dirty="0" smtClean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너무 혼동됩니다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,  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에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… </a:t>
            </a:r>
            <a:r>
              <a:rPr lang="ko-KR" altLang="en-US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그렇지만</a:t>
            </a:r>
            <a:r>
              <a:rPr lang="en-US" altLang="ko-KR" sz="1200" dirty="0" smtClean="0">
                <a:solidFill>
                  <a:srgbClr val="FFFFFF"/>
                </a:solidFill>
                <a:latin typeface="Corbel" pitchFamily="34" charset="0"/>
                <a:ea typeface="굴림" charset="-127"/>
              </a:rPr>
              <a:t>….</a:t>
            </a:r>
            <a:endParaRPr lang="en-US" altLang="ko-KR" sz="1200" dirty="0">
              <a:solidFill>
                <a:srgbClr val="FFFFFF"/>
              </a:solidFill>
              <a:latin typeface="Corbel" pitchFamily="34" charset="0"/>
              <a:ea typeface="굴림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43108" y="606006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슈퍼바이지의</a:t>
            </a:r>
            <a:r>
              <a:rPr lang="ko-KR" altLang="en-US" b="1" dirty="0" smtClean="0">
                <a:solidFill>
                  <a:srgbClr val="FF0000"/>
                </a:solidFill>
              </a:rPr>
              <a:t> 게임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2" name="제목 1"/>
          <p:cNvSpPr txBox="1">
            <a:spLocks/>
          </p:cNvSpPr>
          <p:nvPr/>
        </p:nvSpPr>
        <p:spPr bwMode="gray">
          <a:xfrm>
            <a:off x="457202" y="430560"/>
            <a:ext cx="628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5) </a:t>
            </a:r>
            <a:r>
              <a:rPr kumimoji="0" lang="ko-KR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갈등이해 및 대처</a:t>
            </a:r>
            <a:r>
              <a:rPr kumimoji="0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/>
            </a:r>
            <a:br>
              <a:rPr kumimoji="0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</a:br>
            <a:endParaRPr kumimoji="0" lang="ko-KR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rc 3"/>
          <p:cNvSpPr>
            <a:spLocks/>
          </p:cNvSpPr>
          <p:nvPr/>
        </p:nvSpPr>
        <p:spPr bwMode="gray">
          <a:xfrm rot="692470">
            <a:off x="3870325" y="2401890"/>
            <a:ext cx="1303339" cy="1012825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01941" y="5465763"/>
            <a:ext cx="3375025" cy="862012"/>
            <a:chOff x="2309" y="1872"/>
            <a:chExt cx="1915" cy="749"/>
          </a:xfrm>
        </p:grpSpPr>
        <p:pic>
          <p:nvPicPr>
            <p:cNvPr id="66565" name="Picture 5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66567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568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66569" name="Freeform 9"/>
          <p:cNvSpPr>
            <a:spLocks/>
          </p:cNvSpPr>
          <p:nvPr/>
        </p:nvSpPr>
        <p:spPr bwMode="gray">
          <a:xfrm>
            <a:off x="3592513" y="1371602"/>
            <a:ext cx="2073275" cy="4525963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1064" y="2089151"/>
            <a:ext cx="385763" cy="371475"/>
            <a:chOff x="1833" y="1596"/>
            <a:chExt cx="368" cy="355"/>
          </a:xfrm>
        </p:grpSpPr>
        <p:pic>
          <p:nvPicPr>
            <p:cNvPr id="66571" name="Picture 11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66572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73" name="Picture 13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87964" y="2495552"/>
            <a:ext cx="314325" cy="301625"/>
            <a:chOff x="3206" y="1632"/>
            <a:chExt cx="298" cy="289"/>
          </a:xfrm>
        </p:grpSpPr>
        <p:pic>
          <p:nvPicPr>
            <p:cNvPr id="66575" name="Picture 15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66576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77" name="Picture 1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6096000" y="3176590"/>
            <a:ext cx="862013" cy="835025"/>
            <a:chOff x="4055" y="2088"/>
            <a:chExt cx="436" cy="422"/>
          </a:xfrm>
        </p:grpSpPr>
        <p:pic>
          <p:nvPicPr>
            <p:cNvPr id="66579" name="Picture 19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66580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81" name="Picture 21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949451" y="2171702"/>
            <a:ext cx="927100" cy="898525"/>
            <a:chOff x="887" y="2040"/>
            <a:chExt cx="433" cy="422"/>
          </a:xfrm>
        </p:grpSpPr>
        <p:pic>
          <p:nvPicPr>
            <p:cNvPr id="66583" name="Picture 23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66584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85" name="Picture 2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312990" y="3371852"/>
            <a:ext cx="622300" cy="595313"/>
            <a:chOff x="1224" y="2711"/>
            <a:chExt cx="530" cy="512"/>
          </a:xfrm>
        </p:grpSpPr>
        <p:pic>
          <p:nvPicPr>
            <p:cNvPr id="66587" name="Picture 27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66588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89" name="Picture 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517900" y="3711575"/>
            <a:ext cx="1192213" cy="1152525"/>
            <a:chOff x="2323" y="2847"/>
            <a:chExt cx="636" cy="616"/>
          </a:xfrm>
        </p:grpSpPr>
        <p:pic>
          <p:nvPicPr>
            <p:cNvPr id="66591" name="Picture 31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66592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93" name="Picture 33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429251" y="4090990"/>
            <a:ext cx="622300" cy="598487"/>
            <a:chOff x="3528" y="2759"/>
            <a:chExt cx="530" cy="512"/>
          </a:xfrm>
        </p:grpSpPr>
        <p:pic>
          <p:nvPicPr>
            <p:cNvPr id="66595" name="Picture 35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66596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6597" name="Picture 3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66598" name="Arc 38"/>
          <p:cNvSpPr>
            <a:spLocks/>
          </p:cNvSpPr>
          <p:nvPr/>
        </p:nvSpPr>
        <p:spPr bwMode="gray">
          <a:xfrm rot="692470">
            <a:off x="4465640" y="2711452"/>
            <a:ext cx="1838325" cy="879475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599" name="Arc 39"/>
          <p:cNvSpPr>
            <a:spLocks/>
          </p:cNvSpPr>
          <p:nvPr/>
        </p:nvSpPr>
        <p:spPr bwMode="gray">
          <a:xfrm rot="692470">
            <a:off x="4321176" y="3563939"/>
            <a:ext cx="2193925" cy="619125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600" name="Arc 40"/>
          <p:cNvSpPr>
            <a:spLocks/>
          </p:cNvSpPr>
          <p:nvPr/>
        </p:nvSpPr>
        <p:spPr bwMode="gray">
          <a:xfrm rot="692470">
            <a:off x="4284666" y="3497265"/>
            <a:ext cx="1233487" cy="9874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601" name="Arc 41"/>
          <p:cNvSpPr>
            <a:spLocks/>
          </p:cNvSpPr>
          <p:nvPr/>
        </p:nvSpPr>
        <p:spPr bwMode="gray">
          <a:xfrm rot="692470">
            <a:off x="2905125" y="3216275"/>
            <a:ext cx="1416051" cy="95250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602" name="Arc 42"/>
          <p:cNvSpPr>
            <a:spLocks/>
          </p:cNvSpPr>
          <p:nvPr/>
        </p:nvSpPr>
        <p:spPr bwMode="gray">
          <a:xfrm rot="692470">
            <a:off x="2152651" y="3027364"/>
            <a:ext cx="2197100" cy="569912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603" name="Arc 43"/>
          <p:cNvSpPr>
            <a:spLocks/>
          </p:cNvSpPr>
          <p:nvPr/>
        </p:nvSpPr>
        <p:spPr bwMode="gray">
          <a:xfrm rot="692470">
            <a:off x="2768603" y="2349501"/>
            <a:ext cx="1704975" cy="850900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608" name="AutoShape 48"/>
          <p:cNvSpPr>
            <a:spLocks/>
          </p:cNvSpPr>
          <p:nvPr/>
        </p:nvSpPr>
        <p:spPr bwMode="black">
          <a:xfrm>
            <a:off x="4857755" y="5057790"/>
            <a:ext cx="3116287" cy="514350"/>
          </a:xfrm>
          <a:prstGeom prst="accentCallout2">
            <a:avLst>
              <a:gd name="adj1" fmla="val 20991"/>
              <a:gd name="adj2" fmla="val -3213"/>
              <a:gd name="adj3" fmla="val 20991"/>
              <a:gd name="adj4" fmla="val -13051"/>
              <a:gd name="adj5" fmla="val -40523"/>
              <a:gd name="adj6" fmla="val -2322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ko-KR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스스로 답을 찾는 것이 더욱 의미가 있지요</a:t>
            </a:r>
            <a:r>
              <a:rPr lang="en-US" altLang="ko-K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!</a:t>
            </a:r>
            <a:endParaRPr lang="en-US" altLang="ko-KR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66609" name="AutoShape 49"/>
          <p:cNvSpPr>
            <a:spLocks/>
          </p:cNvSpPr>
          <p:nvPr/>
        </p:nvSpPr>
        <p:spPr bwMode="black">
          <a:xfrm>
            <a:off x="152402" y="1987544"/>
            <a:ext cx="1916113" cy="512763"/>
          </a:xfrm>
          <a:prstGeom prst="accentCallout2">
            <a:avLst>
              <a:gd name="adj1" fmla="val 22292"/>
              <a:gd name="adj2" fmla="val 103977"/>
              <a:gd name="adj3" fmla="val 22292"/>
              <a:gd name="adj4" fmla="val 109940"/>
              <a:gd name="adj5" fmla="val 97523"/>
              <a:gd name="adj6" fmla="val 115991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ko-KR" alt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의도가 의심스럽군요</a:t>
            </a:r>
            <a:r>
              <a:rPr lang="en-US" altLang="ko-KR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!</a:t>
            </a:r>
            <a:endParaRPr lang="en-US" altLang="ko-KR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50" name="AutoShape 49"/>
          <p:cNvSpPr>
            <a:spLocks/>
          </p:cNvSpPr>
          <p:nvPr/>
        </p:nvSpPr>
        <p:spPr bwMode="black">
          <a:xfrm>
            <a:off x="304802" y="3143249"/>
            <a:ext cx="1916113" cy="512763"/>
          </a:xfrm>
          <a:prstGeom prst="accentCallout2">
            <a:avLst>
              <a:gd name="adj1" fmla="val 22292"/>
              <a:gd name="adj2" fmla="val 103977"/>
              <a:gd name="adj3" fmla="val 22292"/>
              <a:gd name="adj4" fmla="val 109940"/>
              <a:gd name="adj5" fmla="val 97523"/>
              <a:gd name="adj6" fmla="val 115991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ko-KR" alt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숨고를 시간도 없네요</a:t>
            </a:r>
            <a:r>
              <a:rPr lang="en-US" altLang="ko-KR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!</a:t>
            </a:r>
            <a:endParaRPr lang="en-US" altLang="ko-KR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52" name="AutoShape 49"/>
          <p:cNvSpPr>
            <a:spLocks/>
          </p:cNvSpPr>
          <p:nvPr/>
        </p:nvSpPr>
        <p:spPr bwMode="black">
          <a:xfrm>
            <a:off x="1512882" y="1071548"/>
            <a:ext cx="1916113" cy="512763"/>
          </a:xfrm>
          <a:prstGeom prst="accentCallout2">
            <a:avLst>
              <a:gd name="adj1" fmla="val 22292"/>
              <a:gd name="adj2" fmla="val 103977"/>
              <a:gd name="adj3" fmla="val 22292"/>
              <a:gd name="adj4" fmla="val 109940"/>
              <a:gd name="adj5" fmla="val 228297"/>
              <a:gd name="adj6" fmla="val 111219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ko-KR" alt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이해할 날이 </a:t>
            </a:r>
            <a:r>
              <a:rPr lang="ko-KR" altLang="en-US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있을거예요</a:t>
            </a:r>
            <a:r>
              <a:rPr lang="en-US" altLang="ko-KR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!</a:t>
            </a:r>
            <a:endParaRPr lang="en-US" altLang="ko-KR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54" name="AutoShape 47"/>
          <p:cNvSpPr>
            <a:spLocks/>
          </p:cNvSpPr>
          <p:nvPr/>
        </p:nvSpPr>
        <p:spPr bwMode="black">
          <a:xfrm>
            <a:off x="5896002" y="1916107"/>
            <a:ext cx="2176463" cy="512762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ko-KR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할수만</a:t>
            </a:r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 </a:t>
            </a:r>
            <a:r>
              <a:rPr lang="ko-KR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있다먼</a:t>
            </a:r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 당연히 하지요</a:t>
            </a:r>
            <a:r>
              <a:rPr lang="en-US" altLang="ko-K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!</a:t>
            </a:r>
            <a:endParaRPr lang="en-US" altLang="ko-K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55" name="AutoShape 47"/>
          <p:cNvSpPr>
            <a:spLocks/>
          </p:cNvSpPr>
          <p:nvPr/>
        </p:nvSpPr>
        <p:spPr bwMode="black">
          <a:xfrm>
            <a:off x="7119939" y="2735263"/>
            <a:ext cx="2176463" cy="512762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나도 </a:t>
            </a:r>
            <a:r>
              <a:rPr lang="ko-KR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사회복지사입니다</a:t>
            </a:r>
            <a:r>
              <a:rPr lang="en-US" altLang="ko-K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!</a:t>
            </a:r>
            <a:endParaRPr lang="en-US" altLang="ko-K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57" name="AutoShape 48"/>
          <p:cNvSpPr>
            <a:spLocks/>
          </p:cNvSpPr>
          <p:nvPr/>
        </p:nvSpPr>
        <p:spPr bwMode="black">
          <a:xfrm>
            <a:off x="6215077" y="4357694"/>
            <a:ext cx="3116287" cy="514350"/>
          </a:xfrm>
          <a:prstGeom prst="accentCallout2">
            <a:avLst>
              <a:gd name="adj1" fmla="val 20991"/>
              <a:gd name="adj2" fmla="val -3213"/>
              <a:gd name="adj3" fmla="val 20991"/>
              <a:gd name="adj4" fmla="val -13051"/>
              <a:gd name="adj5" fmla="val -13856"/>
              <a:gd name="adj6" fmla="val -15402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ko-KR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굴림" charset="-127"/>
              </a:rPr>
              <a:t> 연막치기</a:t>
            </a:r>
            <a:endParaRPr lang="en-US" altLang="ko-KR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굴림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29" y="5857894"/>
            <a:ext cx="278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>
                <a:solidFill>
                  <a:srgbClr val="FF0000"/>
                </a:solidFill>
              </a:rPr>
              <a:t>*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슈퍼바이저의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게임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6" name="제목 1"/>
          <p:cNvSpPr>
            <a:spLocks noGrp="1"/>
          </p:cNvSpPr>
          <p:nvPr>
            <p:ph type="title"/>
          </p:nvPr>
        </p:nvSpPr>
        <p:spPr>
          <a:xfrm>
            <a:off x="457202" y="430560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5)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갈등이해 및 대처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5111751"/>
            <a:ext cx="2295525" cy="1365250"/>
            <a:chOff x="471" y="272"/>
            <a:chExt cx="1161" cy="1539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3816351"/>
            <a:ext cx="2295525" cy="1365250"/>
            <a:chOff x="471" y="272"/>
            <a:chExt cx="1161" cy="1539"/>
          </a:xfrm>
        </p:grpSpPr>
        <p:sp>
          <p:nvSpPr>
            <p:cNvPr id="20487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2444751"/>
            <a:ext cx="2295525" cy="1365250"/>
            <a:chOff x="471" y="272"/>
            <a:chExt cx="1161" cy="1539"/>
          </a:xfrm>
        </p:grpSpPr>
        <p:sp>
          <p:nvSpPr>
            <p:cNvPr id="20490" name="Oval 1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0492" name="AutoShape 12"/>
          <p:cNvSpPr>
            <a:spLocks noChangeArrowheads="1"/>
          </p:cNvSpPr>
          <p:nvPr/>
        </p:nvSpPr>
        <p:spPr bwMode="gray">
          <a:xfrm>
            <a:off x="3735390" y="2673352"/>
            <a:ext cx="47228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white">
          <a:xfrm>
            <a:off x="1530351" y="3038475"/>
            <a:ext cx="21288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rgbClr val="FFFFFF"/>
                </a:solidFill>
                <a:ea typeface="굴림" charset="-127"/>
              </a:rPr>
              <a:t>  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게임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 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거절하기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gray">
          <a:xfrm>
            <a:off x="4314825" y="2719984"/>
            <a:ext cx="411482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 ~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척하지 않기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!, </a:t>
            </a:r>
            <a:r>
              <a:rPr lang="ko-KR" altLang="en-US" sz="1200" b="1" dirty="0" err="1" smtClean="0">
                <a:solidFill>
                  <a:srgbClr val="000000"/>
                </a:solidFill>
                <a:ea typeface="굴림" charset="-127"/>
              </a:rPr>
              <a:t>슈퍼바이지의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 취약성이나 비난 받고 싶지 않은 욕구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인정받고 싶은 욕구 포기하기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  </a:t>
            </a:r>
            <a:r>
              <a:rPr lang="ko-KR" altLang="en-US" sz="1200" b="1" dirty="0" err="1" smtClean="0">
                <a:solidFill>
                  <a:srgbClr val="000000"/>
                </a:solidFill>
                <a:ea typeface="굴림" charset="-127"/>
              </a:rPr>
              <a:t>수퍼바이지의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ko-KR" altLang="en-US" sz="1200" b="1" dirty="0" err="1" smtClean="0">
                <a:solidFill>
                  <a:srgbClr val="000000"/>
                </a:solidFill>
                <a:ea typeface="굴림" charset="-127"/>
              </a:rPr>
              <a:t>빈난이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 나에 대한 애정이 아닌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자신의 부담을 덜기 위한 수단임을 인식하기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!</a:t>
            </a:r>
            <a:endParaRPr lang="en-US" altLang="ko-KR" sz="12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white">
          <a:xfrm>
            <a:off x="1530351" y="4414838"/>
            <a:ext cx="21288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공개</a:t>
            </a:r>
            <a:r>
              <a:rPr lang="en-US" altLang="ko-KR" sz="2000" b="1" dirty="0" smtClean="0">
                <a:solidFill>
                  <a:srgbClr val="FFFFFF"/>
                </a:solidFill>
                <a:ea typeface="굴림" charset="-127"/>
              </a:rPr>
              <a:t>+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직면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white">
          <a:xfrm>
            <a:off x="1530351" y="5745163"/>
            <a:ext cx="21288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rgbClr val="FFFFFF"/>
                </a:solidFill>
                <a:ea typeface="굴림" charset="-127"/>
              </a:rPr>
              <a:t>  </a:t>
            </a:r>
            <a:r>
              <a:rPr lang="ko-KR" altLang="en-US" sz="2000" b="1" dirty="0" smtClean="0">
                <a:solidFill>
                  <a:srgbClr val="FFFFFF"/>
                </a:solidFill>
                <a:ea typeface="굴림" charset="-127"/>
              </a:rPr>
              <a:t>게임임을 알리기</a:t>
            </a:r>
            <a:endParaRPr lang="en-US" altLang="ko-KR" sz="20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gray">
          <a:xfrm>
            <a:off x="3732213" y="4038602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gray">
          <a:xfrm>
            <a:off x="4322765" y="4165600"/>
            <a:ext cx="403545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폭로되길 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/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되지 않기를 원하는 것을 스스로 공개하기 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/ 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직면시키기</a:t>
            </a:r>
            <a:endParaRPr lang="en-US" altLang="ko-KR" sz="1200" b="1" dirty="0" smtClean="0">
              <a:solidFill>
                <a:srgbClr val="000000"/>
              </a:solidFill>
              <a:ea typeface="굴림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 수퍼바이지 직면시키기는 조심스럽게 사용할 것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!</a:t>
            </a:r>
            <a:endParaRPr lang="en-US" altLang="ko-KR" sz="12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gray">
          <a:xfrm>
            <a:off x="3732213" y="5337177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gray">
          <a:xfrm>
            <a:off x="4313239" y="5429266"/>
            <a:ext cx="40449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ko-KR" altLang="en-US" sz="1200" b="1" dirty="0" err="1" smtClean="0">
                <a:solidFill>
                  <a:srgbClr val="000000"/>
                </a:solidFill>
                <a:ea typeface="굴림" charset="-127"/>
              </a:rPr>
              <a:t>슈퍼바이저가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 게임을 인식하고 있음을 알리기</a:t>
            </a:r>
            <a:endParaRPr lang="en-US" altLang="ko-KR" sz="1200" b="1" dirty="0" smtClean="0">
              <a:solidFill>
                <a:srgbClr val="000000"/>
              </a:solidFill>
              <a:ea typeface="굴림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  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자신의 성장발전에 도움이 되지 않음을 알리기</a:t>
            </a:r>
            <a:endParaRPr lang="en-US" altLang="ko-KR" sz="1200" b="1" dirty="0" smtClean="0">
              <a:solidFill>
                <a:srgbClr val="000000"/>
              </a:solidFill>
              <a:ea typeface="굴림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ko-KR" altLang="en-US" sz="1200" b="1" dirty="0" smtClean="0">
                <a:solidFill>
                  <a:srgbClr val="000000"/>
                </a:solidFill>
                <a:ea typeface="굴림" charset="-127"/>
              </a:rPr>
              <a:t>수퍼비전의 목적에 초점을 둘 것</a:t>
            </a:r>
            <a:r>
              <a:rPr lang="en-US" altLang="ko-KR" sz="1200" b="1" dirty="0" smtClean="0">
                <a:solidFill>
                  <a:srgbClr val="000000"/>
                </a:solidFill>
                <a:ea typeface="굴림" charset="-127"/>
              </a:rPr>
              <a:t>!</a:t>
            </a:r>
            <a:endParaRPr lang="en-US" altLang="ko-KR" sz="12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gray">
          <a:xfrm>
            <a:off x="3735388" y="29781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gray">
          <a:xfrm>
            <a:off x="3743325" y="42672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gray">
          <a:xfrm>
            <a:off x="3733800" y="56134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gray">
          <a:xfrm>
            <a:off x="914402" y="1525631"/>
            <a:ext cx="7185025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ko-KR" sz="1400" b="1" dirty="0">
                <a:solidFill>
                  <a:srgbClr val="D7181F"/>
                </a:solidFill>
                <a:ea typeface="굴림" charset="-127"/>
              </a:rPr>
              <a:t> </a:t>
            </a:r>
            <a:r>
              <a:rPr lang="ko-KR" altLang="en-US" sz="1400" b="1" dirty="0" smtClean="0">
                <a:solidFill>
                  <a:srgbClr val="D7181F"/>
                </a:solidFill>
                <a:ea typeface="굴림" charset="-127"/>
              </a:rPr>
              <a:t>우선은 저항 및 게임의 유형을 인식하는 것</a:t>
            </a:r>
            <a:r>
              <a:rPr lang="en-US" altLang="ko-KR" sz="1400" b="1" dirty="0" smtClean="0">
                <a:solidFill>
                  <a:srgbClr val="D7181F"/>
                </a:solidFill>
                <a:ea typeface="굴림" charset="-127"/>
              </a:rPr>
              <a:t>, </a:t>
            </a:r>
            <a:r>
              <a:rPr lang="ko-KR" altLang="en-US" sz="1400" b="1" dirty="0" smtClean="0">
                <a:solidFill>
                  <a:srgbClr val="D7181F"/>
                </a:solidFill>
                <a:ea typeface="굴림" charset="-127"/>
              </a:rPr>
              <a:t>이러한 저항이나 게임을 통해 </a:t>
            </a:r>
            <a:r>
              <a:rPr lang="ko-KR" altLang="en-US" sz="1400" b="1" dirty="0" err="1" smtClean="0">
                <a:solidFill>
                  <a:srgbClr val="D7181F"/>
                </a:solidFill>
                <a:ea typeface="굴림" charset="-127"/>
              </a:rPr>
              <a:t>슈퍼바이지에게</a:t>
            </a:r>
            <a:r>
              <a:rPr lang="ko-KR" altLang="en-US" sz="1400" b="1" dirty="0" smtClean="0">
                <a:solidFill>
                  <a:srgbClr val="D7181F"/>
                </a:solidFill>
                <a:ea typeface="굴림" charset="-127"/>
              </a:rPr>
              <a:t> 어떠한 부수적  이득을 주는지 명확히 파악하고 이에 대처하기 위한 방법모색하기</a:t>
            </a:r>
            <a:r>
              <a:rPr lang="en-US" altLang="ko-KR" sz="1400" b="1" dirty="0" smtClean="0">
                <a:solidFill>
                  <a:srgbClr val="D7181F"/>
                </a:solidFill>
                <a:ea typeface="굴림" charset="-127"/>
              </a:rPr>
              <a:t>!</a:t>
            </a:r>
            <a:endParaRPr lang="en-US" altLang="ko-KR" sz="1100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202" y="430560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5)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갈등이해 및 대처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어디까지 </a:t>
            </a:r>
            <a:r>
              <a:rPr lang="ko-KR" altLang="en-US" sz="3600" b="1" dirty="0" err="1" smtClean="0">
                <a:latin typeface="맑은 고딕" pitchFamily="50" charset="-127"/>
                <a:ea typeface="맑은 고딕" pitchFamily="50" charset="-127"/>
              </a:rPr>
              <a:t>수퍼비전인가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6" name="직사각형 4"/>
          <p:cNvSpPr>
            <a:spLocks noChangeArrowheads="1"/>
          </p:cNvSpPr>
          <p:nvPr/>
        </p:nvSpPr>
        <p:spPr bwMode="auto">
          <a:xfrm>
            <a:off x="2143125" y="2143127"/>
            <a:ext cx="4500563" cy="3357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sz="1800">
              <a:ea typeface="맑은 고딕" pitchFamily="50" charset="-127"/>
            </a:endParaRPr>
          </a:p>
        </p:txBody>
      </p:sp>
      <p:sp>
        <p:nvSpPr>
          <p:cNvPr id="21507" name="자유형 7"/>
          <p:cNvSpPr>
            <a:spLocks noChangeArrowheads="1"/>
          </p:cNvSpPr>
          <p:nvPr/>
        </p:nvSpPr>
        <p:spPr bwMode="auto">
          <a:xfrm>
            <a:off x="1949452" y="2530475"/>
            <a:ext cx="4765675" cy="2398713"/>
          </a:xfrm>
          <a:custGeom>
            <a:avLst/>
            <a:gdLst>
              <a:gd name="T0" fmla="*/ 0 w 4765963"/>
              <a:gd name="T1" fmla="*/ 1817255 h 2399145"/>
              <a:gd name="T2" fmla="*/ 983673 w 4765963"/>
              <a:gd name="T3" fmla="*/ 265545 h 2399145"/>
              <a:gd name="T4" fmla="*/ 1662546 w 4765963"/>
              <a:gd name="T5" fmla="*/ 1720273 h 2399145"/>
              <a:gd name="T6" fmla="*/ 2452256 w 4765963"/>
              <a:gd name="T7" fmla="*/ 792018 h 2399145"/>
              <a:gd name="T8" fmla="*/ 2923310 w 4765963"/>
              <a:gd name="T9" fmla="*/ 1720273 h 2399145"/>
              <a:gd name="T10" fmla="*/ 3837710 w 4765963"/>
              <a:gd name="T11" fmla="*/ 113145 h 2399145"/>
              <a:gd name="T12" fmla="*/ 4765963 w 4765963"/>
              <a:gd name="T13" fmla="*/ 2399145 h 2399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5963"/>
              <a:gd name="T22" fmla="*/ 0 h 2399145"/>
              <a:gd name="T23" fmla="*/ 4765963 w 4765963"/>
              <a:gd name="T24" fmla="*/ 2399145 h 2399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5963" h="2399145">
                <a:moveTo>
                  <a:pt x="0" y="1817254"/>
                </a:moveTo>
                <a:cubicBezTo>
                  <a:pt x="353291" y="1049481"/>
                  <a:pt x="706582" y="281709"/>
                  <a:pt x="983673" y="265545"/>
                </a:cubicBezTo>
                <a:cubicBezTo>
                  <a:pt x="1260764" y="249381"/>
                  <a:pt x="1417782" y="1632527"/>
                  <a:pt x="1662545" y="1720272"/>
                </a:cubicBezTo>
                <a:cubicBezTo>
                  <a:pt x="1907309" y="1808018"/>
                  <a:pt x="2242127" y="792018"/>
                  <a:pt x="2452254" y="792018"/>
                </a:cubicBezTo>
                <a:cubicBezTo>
                  <a:pt x="2662381" y="792018"/>
                  <a:pt x="2692400" y="1833418"/>
                  <a:pt x="2923309" y="1720272"/>
                </a:cubicBezTo>
                <a:cubicBezTo>
                  <a:pt x="3154218" y="1607127"/>
                  <a:pt x="3530600" y="0"/>
                  <a:pt x="3837709" y="113145"/>
                </a:cubicBezTo>
                <a:cubicBezTo>
                  <a:pt x="4144818" y="226291"/>
                  <a:pt x="4576618" y="1992745"/>
                  <a:pt x="4765963" y="2399145"/>
                </a:cubicBezTo>
              </a:path>
            </a:pathLst>
          </a:cu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latinLnBrk="0"/>
            <a:endParaRPr kumimoji="0" lang="ko-KR" altLang="en-US" sz="1800">
              <a:ea typeface="맑은 고딕" pitchFamily="50" charset="-127"/>
            </a:endParaRPr>
          </a:p>
        </p:txBody>
      </p:sp>
      <p:cxnSp>
        <p:nvCxnSpPr>
          <p:cNvPr id="21508" name="직선 연결선 9"/>
          <p:cNvCxnSpPr>
            <a:cxnSpLocks noChangeShapeType="1"/>
          </p:cNvCxnSpPr>
          <p:nvPr/>
        </p:nvCxnSpPr>
        <p:spPr bwMode="auto">
          <a:xfrm>
            <a:off x="1547813" y="3500438"/>
            <a:ext cx="60721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1509" name="직선 연결선 10"/>
          <p:cNvCxnSpPr>
            <a:cxnSpLocks noChangeShapeType="1"/>
          </p:cNvCxnSpPr>
          <p:nvPr/>
        </p:nvCxnSpPr>
        <p:spPr bwMode="auto">
          <a:xfrm>
            <a:off x="1547813" y="4292600"/>
            <a:ext cx="60721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1510" name="직선 연결선 11"/>
          <p:cNvCxnSpPr>
            <a:cxnSpLocks noChangeShapeType="1"/>
          </p:cNvCxnSpPr>
          <p:nvPr/>
        </p:nvCxnSpPr>
        <p:spPr bwMode="auto">
          <a:xfrm>
            <a:off x="1500189" y="2428875"/>
            <a:ext cx="60721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13" name="모서리가 둥근 사각형 설명선 12"/>
          <p:cNvSpPr/>
          <p:nvPr/>
        </p:nvSpPr>
        <p:spPr bwMode="auto">
          <a:xfrm>
            <a:off x="142877" y="4500565"/>
            <a:ext cx="1214439" cy="642937"/>
          </a:xfrm>
          <a:prstGeom prst="wedgeRoundRectCallout">
            <a:avLst>
              <a:gd name="adj1" fmla="val 100378"/>
              <a:gd name="adj2" fmla="val -797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latinLnBrk="0">
              <a:defRPr/>
            </a:pPr>
            <a:r>
              <a:rPr kumimoji="0" lang="en-US" altLang="ko-KR" sz="1600" dirty="0" err="1">
                <a:ea typeface="+mn-ea"/>
              </a:rPr>
              <a:t>S’ee</a:t>
            </a:r>
            <a:r>
              <a:rPr kumimoji="0" lang="ko-KR" altLang="en-US" sz="1600" dirty="0">
                <a:ea typeface="+mn-ea"/>
              </a:rPr>
              <a:t>의 특성</a:t>
            </a:r>
          </a:p>
        </p:txBody>
      </p:sp>
      <p:sp>
        <p:nvSpPr>
          <p:cNvPr id="21512" name="설명선 2 13"/>
          <p:cNvSpPr>
            <a:spLocks/>
          </p:cNvSpPr>
          <p:nvPr/>
        </p:nvSpPr>
        <p:spPr bwMode="auto">
          <a:xfrm>
            <a:off x="6429376" y="1571625"/>
            <a:ext cx="2143125" cy="7858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latinLnBrk="0"/>
            <a:r>
              <a:rPr kumimoji="0" lang="ko-KR" altLang="en-US" sz="1800">
                <a:ea typeface="맑은 고딕" pitchFamily="50" charset="-127"/>
              </a:rPr>
              <a:t>조직의 </a:t>
            </a:r>
            <a:r>
              <a:rPr kumimoji="0" lang="en-US" altLang="ko-KR" sz="1800">
                <a:ea typeface="맑은 고딕" pitchFamily="50" charset="-127"/>
              </a:rPr>
              <a:t>tolerance?</a:t>
            </a:r>
          </a:p>
          <a:p>
            <a:pPr algn="ctr" latinLnBrk="0"/>
            <a:r>
              <a:rPr kumimoji="0" lang="en-US" altLang="ko-KR" sz="1800">
                <a:ea typeface="맑은 고딕" pitchFamily="50" charset="-127"/>
              </a:rPr>
              <a:t>S’or</a:t>
            </a:r>
            <a:r>
              <a:rPr kumimoji="0" lang="ko-KR" altLang="en-US" sz="1800">
                <a:ea typeface="맑은 고딕" pitchFamily="50" charset="-127"/>
              </a:rPr>
              <a:t>의</a:t>
            </a:r>
            <a:r>
              <a:rPr kumimoji="0" lang="en-US" altLang="ko-KR" sz="1800">
                <a:ea typeface="맑은 고딕" pitchFamily="50" charset="-127"/>
              </a:rPr>
              <a:t>  tolerance?</a:t>
            </a:r>
            <a:endParaRPr kumimoji="0" lang="ko-KR" altLang="en-US" sz="1800">
              <a:ea typeface="맑은 고딕" pitchFamily="50" charset="-127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348041" y="4292602"/>
            <a:ext cx="649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기획력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356101" y="4292602"/>
            <a:ext cx="1223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문제해결력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627315" y="2492377"/>
            <a:ext cx="649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추진력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867402" y="4941890"/>
            <a:ext cx="13684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비판적 사고능력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995739" y="2924176"/>
            <a:ext cx="1008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협력적 태도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435600" y="2420940"/>
            <a:ext cx="863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/>
              <a:t>수용적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gray">
          <a:xfrm>
            <a:off x="2124075" y="2111376"/>
            <a:ext cx="4686300" cy="374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 sz="1800">
              <a:ea typeface="+mn-ea"/>
            </a:endParaRPr>
          </a:p>
        </p:txBody>
      </p:sp>
      <p:sp>
        <p:nvSpPr>
          <p:cNvPr id="22530" name="Rectangle 39"/>
          <p:cNvSpPr>
            <a:spLocks noChangeArrowheads="1"/>
          </p:cNvSpPr>
          <p:nvPr/>
        </p:nvSpPr>
        <p:spPr bwMode="gray">
          <a:xfrm>
            <a:off x="1000127" y="2108786"/>
            <a:ext cx="1138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/>
            <a:r>
              <a:rPr kumimoji="0" lang="ko-KR" altLang="en-US" sz="1600">
                <a:latin typeface="Candara" pitchFamily="34" charset="0"/>
                <a:cs typeface="Arial" charset="0"/>
              </a:rPr>
              <a:t>고민</a:t>
            </a:r>
            <a:r>
              <a:rPr kumimoji="0" lang="en-US" altLang="ko-KR" sz="1600">
                <a:latin typeface="Candara" pitchFamily="34" charset="0"/>
                <a:cs typeface="Arial" charset="0"/>
              </a:rPr>
              <a:t> 1</a:t>
            </a:r>
          </a:p>
        </p:txBody>
      </p:sp>
      <p:sp>
        <p:nvSpPr>
          <p:cNvPr id="22531" name="Text Box 45"/>
          <p:cNvSpPr txBox="1">
            <a:spLocks noChangeArrowheads="1"/>
          </p:cNvSpPr>
          <p:nvPr/>
        </p:nvSpPr>
        <p:spPr bwMode="gray">
          <a:xfrm>
            <a:off x="2481266" y="2108200"/>
            <a:ext cx="346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000" b="1">
                <a:latin typeface="Candara" pitchFamily="34" charset="0"/>
                <a:cs typeface="Arial" charset="0"/>
              </a:rPr>
              <a:t>조직내 수퍼비전 목표 명료화</a:t>
            </a:r>
            <a:r>
              <a:rPr kumimoji="0" lang="en-US" altLang="ko-KR" sz="2000" b="1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32" name="Rectangle 27"/>
          <p:cNvSpPr>
            <a:spLocks noChangeArrowheads="1"/>
          </p:cNvSpPr>
          <p:nvPr/>
        </p:nvSpPr>
        <p:spPr bwMode="gray">
          <a:xfrm>
            <a:off x="2568576" y="2552702"/>
            <a:ext cx="5256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400">
                <a:latin typeface="Candara" pitchFamily="34" charset="0"/>
                <a:cs typeface="Arial" charset="0"/>
              </a:rPr>
              <a:t>- </a:t>
            </a:r>
            <a:r>
              <a:rPr kumimoji="0" lang="ko-KR" altLang="en-US" sz="1400">
                <a:latin typeface="Candara" pitchFamily="34" charset="0"/>
                <a:cs typeface="Arial" charset="0"/>
              </a:rPr>
              <a:t>왜 우리는 수퍼비전 체계를  채택했으며</a:t>
            </a:r>
            <a:r>
              <a:rPr kumimoji="0" lang="en-US" altLang="ko-KR" sz="1400">
                <a:latin typeface="Candara" pitchFamily="34" charset="0"/>
                <a:cs typeface="Arial" charset="0"/>
              </a:rPr>
              <a:t>, </a:t>
            </a:r>
            <a:r>
              <a:rPr kumimoji="0" lang="ko-KR" altLang="en-US" sz="1400">
                <a:latin typeface="Candara" pitchFamily="34" charset="0"/>
                <a:cs typeface="Arial" charset="0"/>
              </a:rPr>
              <a:t>어떤 변화를 기대하나</a:t>
            </a:r>
            <a:r>
              <a:rPr kumimoji="0" lang="en-US" altLang="ko-KR" sz="1400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gray">
          <a:xfrm>
            <a:off x="2085978" y="2082800"/>
            <a:ext cx="4752975" cy="43815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800">
              <a:ea typeface="맑은 고딕" pitchFamily="50" charset="-127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87576" y="2209802"/>
            <a:ext cx="238125" cy="238125"/>
            <a:chOff x="1816" y="1900"/>
            <a:chExt cx="160" cy="160"/>
          </a:xfrm>
        </p:grpSpPr>
        <p:pic>
          <p:nvPicPr>
            <p:cNvPr id="22566" name="Picture 8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816" y="1900"/>
              <a:ext cx="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835" y="1903"/>
              <a:ext cx="126" cy="126"/>
              <a:chOff x="1824" y="1902"/>
              <a:chExt cx="144" cy="144"/>
            </a:xfrm>
          </p:grpSpPr>
          <p:sp>
            <p:nvSpPr>
              <p:cNvPr id="38922" name="Oval 10"/>
              <p:cNvSpPr>
                <a:spLocks noChangeArrowheads="1"/>
              </p:cNvSpPr>
              <p:nvPr/>
            </p:nvSpPr>
            <p:spPr bwMode="gray">
              <a:xfrm>
                <a:off x="1824" y="190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63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sz="1800">
                  <a:ea typeface="+mn-ea"/>
                </a:endParaRPr>
              </a:p>
            </p:txBody>
          </p:sp>
          <p:sp>
            <p:nvSpPr>
              <p:cNvPr id="22569" name="Oval 11"/>
              <p:cNvSpPr>
                <a:spLocks noChangeArrowheads="1"/>
              </p:cNvSpPr>
              <p:nvPr/>
            </p:nvSpPr>
            <p:spPr bwMode="gray">
              <a:xfrm>
                <a:off x="1843" y="1922"/>
                <a:ext cx="106" cy="10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sz="1800">
                  <a:ea typeface="맑은 고딕" pitchFamily="50" charset="-127"/>
                </a:endParaRPr>
              </a:p>
            </p:txBody>
          </p:sp>
        </p:grpSp>
      </p:grpSp>
      <p:sp>
        <p:nvSpPr>
          <p:cNvPr id="38924" name="AutoShape 12"/>
          <p:cNvSpPr>
            <a:spLocks noChangeArrowheads="1"/>
          </p:cNvSpPr>
          <p:nvPr/>
        </p:nvSpPr>
        <p:spPr bwMode="gray">
          <a:xfrm>
            <a:off x="2124075" y="3060702"/>
            <a:ext cx="4686300" cy="374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 sz="1800">
              <a:ea typeface="+mn-ea"/>
            </a:endParaRPr>
          </a:p>
        </p:txBody>
      </p:sp>
      <p:sp>
        <p:nvSpPr>
          <p:cNvPr id="22536" name="Rectangle 39"/>
          <p:cNvSpPr>
            <a:spLocks noChangeArrowheads="1"/>
          </p:cNvSpPr>
          <p:nvPr/>
        </p:nvSpPr>
        <p:spPr bwMode="gray">
          <a:xfrm>
            <a:off x="1000127" y="3058111"/>
            <a:ext cx="1138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/>
            <a:r>
              <a:rPr kumimoji="0" lang="ko-KR" altLang="en-US" sz="1600">
                <a:latin typeface="Candara" pitchFamily="34" charset="0"/>
                <a:cs typeface="Arial" charset="0"/>
              </a:rPr>
              <a:t>고민</a:t>
            </a:r>
            <a:r>
              <a:rPr kumimoji="0" lang="en-US" altLang="ko-KR" sz="1600">
                <a:latin typeface="Candara" pitchFamily="34" charset="0"/>
                <a:cs typeface="Arial" charset="0"/>
              </a:rPr>
              <a:t> 2</a:t>
            </a:r>
          </a:p>
        </p:txBody>
      </p:sp>
      <p:sp>
        <p:nvSpPr>
          <p:cNvPr id="22537" name="Text Box 45"/>
          <p:cNvSpPr txBox="1">
            <a:spLocks noChangeArrowheads="1"/>
          </p:cNvSpPr>
          <p:nvPr/>
        </p:nvSpPr>
        <p:spPr bwMode="gray">
          <a:xfrm>
            <a:off x="2481263" y="3057525"/>
            <a:ext cx="2595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000" b="1">
                <a:latin typeface="Candara" pitchFamily="34" charset="0"/>
                <a:cs typeface="Arial" charset="0"/>
              </a:rPr>
              <a:t>과정적 합의구조마련</a:t>
            </a:r>
            <a:r>
              <a:rPr kumimoji="0" lang="en-US" altLang="ko-KR" sz="2000" b="1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38" name="Rectangle 27"/>
          <p:cNvSpPr>
            <a:spLocks noChangeArrowheads="1"/>
          </p:cNvSpPr>
          <p:nvPr/>
        </p:nvSpPr>
        <p:spPr bwMode="gray">
          <a:xfrm>
            <a:off x="2568578" y="3502027"/>
            <a:ext cx="5827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400">
                <a:latin typeface="Candara" pitchFamily="34" charset="0"/>
                <a:cs typeface="Arial" charset="0"/>
              </a:rPr>
              <a:t>- </a:t>
            </a:r>
            <a:r>
              <a:rPr kumimoji="0" lang="ko-KR" altLang="en-US" sz="1400">
                <a:latin typeface="Candara" pitchFamily="34" charset="0"/>
                <a:cs typeface="Arial" charset="0"/>
              </a:rPr>
              <a:t>수퍼비전 전 과정에서의   지속적인 합의구조마련</a:t>
            </a:r>
            <a:r>
              <a:rPr kumimoji="0" lang="en-US" altLang="ko-KR" sz="1400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39" name="AutoShape 16"/>
          <p:cNvSpPr>
            <a:spLocks noChangeArrowheads="1"/>
          </p:cNvSpPr>
          <p:nvPr/>
        </p:nvSpPr>
        <p:spPr bwMode="gray">
          <a:xfrm>
            <a:off x="2085978" y="3032125"/>
            <a:ext cx="4752975" cy="43815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800">
              <a:ea typeface="맑은 고딕" pitchFamily="50" charset="-127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159000" y="3133727"/>
            <a:ext cx="238125" cy="238125"/>
            <a:chOff x="1816" y="1900"/>
            <a:chExt cx="160" cy="160"/>
          </a:xfrm>
        </p:grpSpPr>
        <p:pic>
          <p:nvPicPr>
            <p:cNvPr id="22562" name="Picture 18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816" y="1900"/>
              <a:ext cx="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835" y="1903"/>
              <a:ext cx="126" cy="126"/>
              <a:chOff x="1824" y="1902"/>
              <a:chExt cx="144" cy="144"/>
            </a:xfrm>
          </p:grpSpPr>
          <p:sp>
            <p:nvSpPr>
              <p:cNvPr id="38932" name="Oval 20"/>
              <p:cNvSpPr>
                <a:spLocks noChangeArrowheads="1"/>
              </p:cNvSpPr>
              <p:nvPr/>
            </p:nvSpPr>
            <p:spPr bwMode="gray">
              <a:xfrm>
                <a:off x="1824" y="190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5400000" scaled="1"/>
              </a:gradFill>
              <a:ln w="635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sz="1800">
                  <a:ea typeface="+mn-ea"/>
                </a:endParaRPr>
              </a:p>
            </p:txBody>
          </p:sp>
          <p:sp>
            <p:nvSpPr>
              <p:cNvPr id="22565" name="Oval 21"/>
              <p:cNvSpPr>
                <a:spLocks noChangeArrowheads="1"/>
              </p:cNvSpPr>
              <p:nvPr/>
            </p:nvSpPr>
            <p:spPr bwMode="gray">
              <a:xfrm>
                <a:off x="1843" y="1922"/>
                <a:ext cx="106" cy="104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sz="1800">
                  <a:ea typeface="맑은 고딕" pitchFamily="50" charset="-127"/>
                </a:endParaRPr>
              </a:p>
            </p:txBody>
          </p:sp>
        </p:grpSp>
      </p:grpSp>
      <p:sp>
        <p:nvSpPr>
          <p:cNvPr id="38934" name="AutoShape 22"/>
          <p:cNvSpPr>
            <a:spLocks noChangeArrowheads="1"/>
          </p:cNvSpPr>
          <p:nvPr/>
        </p:nvSpPr>
        <p:spPr bwMode="gray">
          <a:xfrm>
            <a:off x="2124075" y="4000500"/>
            <a:ext cx="4686300" cy="374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 sz="1800">
              <a:ea typeface="+mn-ea"/>
            </a:endParaRPr>
          </a:p>
        </p:txBody>
      </p:sp>
      <p:sp>
        <p:nvSpPr>
          <p:cNvPr id="22542" name="Rectangle 39"/>
          <p:cNvSpPr>
            <a:spLocks noChangeArrowheads="1"/>
          </p:cNvSpPr>
          <p:nvPr/>
        </p:nvSpPr>
        <p:spPr bwMode="gray">
          <a:xfrm>
            <a:off x="1000127" y="3997910"/>
            <a:ext cx="1138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/>
            <a:r>
              <a:rPr kumimoji="0" lang="ko-KR" altLang="en-US" sz="1600">
                <a:latin typeface="Candara" pitchFamily="34" charset="0"/>
                <a:cs typeface="Arial" charset="0"/>
              </a:rPr>
              <a:t>고민</a:t>
            </a:r>
            <a:r>
              <a:rPr kumimoji="0" lang="en-US" altLang="ko-KR" sz="1600">
                <a:latin typeface="Candara" pitchFamily="34" charset="0"/>
                <a:cs typeface="Arial" charset="0"/>
              </a:rPr>
              <a:t> 3</a:t>
            </a:r>
          </a:p>
        </p:txBody>
      </p:sp>
      <p:sp>
        <p:nvSpPr>
          <p:cNvPr id="22543" name="Text Box 45"/>
          <p:cNvSpPr txBox="1">
            <a:spLocks noChangeArrowheads="1"/>
          </p:cNvSpPr>
          <p:nvPr/>
        </p:nvSpPr>
        <p:spPr bwMode="gray">
          <a:xfrm>
            <a:off x="2481263" y="3997325"/>
            <a:ext cx="3658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000" b="1">
                <a:latin typeface="Candara" pitchFamily="34" charset="0"/>
                <a:cs typeface="Arial" charset="0"/>
              </a:rPr>
              <a:t>수퍼비전 관계의 보호장치개발</a:t>
            </a:r>
            <a:r>
              <a:rPr kumimoji="0" lang="en-US" altLang="ko-KR" sz="2000" b="1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44" name="Rectangle 27"/>
          <p:cNvSpPr>
            <a:spLocks noChangeArrowheads="1"/>
          </p:cNvSpPr>
          <p:nvPr/>
        </p:nvSpPr>
        <p:spPr bwMode="gray">
          <a:xfrm>
            <a:off x="2568576" y="4441827"/>
            <a:ext cx="5541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400">
                <a:latin typeface="Candara" pitchFamily="34" charset="0"/>
                <a:cs typeface="Arial" charset="0"/>
              </a:rPr>
              <a:t>-  </a:t>
            </a:r>
            <a:r>
              <a:rPr kumimoji="0" lang="ko-KR" altLang="en-US" sz="1400">
                <a:latin typeface="Candara" pitchFamily="34" charset="0"/>
                <a:cs typeface="Arial" charset="0"/>
              </a:rPr>
              <a:t>수퍼바이저와 수퍼바이지에 대한  각각의 안전장치</a:t>
            </a:r>
            <a:r>
              <a:rPr kumimoji="0" lang="en-US" altLang="ko-KR" sz="1400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45" name="AutoShape 26"/>
          <p:cNvSpPr>
            <a:spLocks noChangeArrowheads="1"/>
          </p:cNvSpPr>
          <p:nvPr/>
        </p:nvSpPr>
        <p:spPr bwMode="gray">
          <a:xfrm>
            <a:off x="2085978" y="3971925"/>
            <a:ext cx="4752975" cy="43815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800">
              <a:ea typeface="맑은 고딕" pitchFamily="50" charset="-127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159000" y="4073525"/>
            <a:ext cx="238125" cy="238125"/>
            <a:chOff x="1816" y="1900"/>
            <a:chExt cx="160" cy="160"/>
          </a:xfrm>
        </p:grpSpPr>
        <p:pic>
          <p:nvPicPr>
            <p:cNvPr id="22558" name="Picture 28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816" y="1900"/>
              <a:ext cx="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835" y="1903"/>
              <a:ext cx="126" cy="126"/>
              <a:chOff x="1824" y="1902"/>
              <a:chExt cx="144" cy="144"/>
            </a:xfrm>
          </p:grpSpPr>
          <p:sp>
            <p:nvSpPr>
              <p:cNvPr id="38942" name="Oval 30"/>
              <p:cNvSpPr>
                <a:spLocks noChangeArrowheads="1"/>
              </p:cNvSpPr>
              <p:nvPr/>
            </p:nvSpPr>
            <p:spPr bwMode="gray">
              <a:xfrm>
                <a:off x="1824" y="190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folHlink"/>
                  </a:gs>
                  <a:gs pos="100000">
                    <a:srgbClr val="FFFFFF"/>
                  </a:gs>
                </a:gsLst>
                <a:lin ang="5400000" scaled="1"/>
              </a:gradFill>
              <a:ln w="6350" algn="ctr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sz="1800">
                  <a:ea typeface="+mn-ea"/>
                </a:endParaRPr>
              </a:p>
            </p:txBody>
          </p:sp>
          <p:sp>
            <p:nvSpPr>
              <p:cNvPr id="22561" name="Oval 31"/>
              <p:cNvSpPr>
                <a:spLocks noChangeArrowheads="1"/>
              </p:cNvSpPr>
              <p:nvPr/>
            </p:nvSpPr>
            <p:spPr bwMode="gray">
              <a:xfrm>
                <a:off x="1843" y="1922"/>
                <a:ext cx="106" cy="104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sz="1800">
                  <a:ea typeface="맑은 고딕" pitchFamily="50" charset="-127"/>
                </a:endParaRPr>
              </a:p>
            </p:txBody>
          </p:sp>
        </p:grpSp>
      </p:grpSp>
      <p:sp>
        <p:nvSpPr>
          <p:cNvPr id="38944" name="AutoShape 32"/>
          <p:cNvSpPr>
            <a:spLocks noChangeArrowheads="1"/>
          </p:cNvSpPr>
          <p:nvPr/>
        </p:nvSpPr>
        <p:spPr bwMode="gray">
          <a:xfrm>
            <a:off x="2124075" y="4968876"/>
            <a:ext cx="4686300" cy="374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 sz="1800">
              <a:ea typeface="+mn-ea"/>
            </a:endParaRPr>
          </a:p>
        </p:txBody>
      </p:sp>
      <p:sp>
        <p:nvSpPr>
          <p:cNvPr id="22548" name="Rectangle 39"/>
          <p:cNvSpPr>
            <a:spLocks noChangeArrowheads="1"/>
          </p:cNvSpPr>
          <p:nvPr/>
        </p:nvSpPr>
        <p:spPr bwMode="gray">
          <a:xfrm>
            <a:off x="1000127" y="4966286"/>
            <a:ext cx="1138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/>
            <a:r>
              <a:rPr kumimoji="0" lang="ko-KR" altLang="en-US" sz="1600">
                <a:latin typeface="Candara" pitchFamily="34" charset="0"/>
                <a:cs typeface="Arial" charset="0"/>
              </a:rPr>
              <a:t>고민</a:t>
            </a:r>
            <a:r>
              <a:rPr kumimoji="0" lang="en-US" altLang="ko-KR" sz="1600">
                <a:latin typeface="Candara" pitchFamily="34" charset="0"/>
                <a:cs typeface="Arial" charset="0"/>
              </a:rPr>
              <a:t> 4</a:t>
            </a:r>
          </a:p>
        </p:txBody>
      </p:sp>
      <p:sp>
        <p:nvSpPr>
          <p:cNvPr id="22549" name="Text Box 45"/>
          <p:cNvSpPr txBox="1">
            <a:spLocks noChangeArrowheads="1"/>
          </p:cNvSpPr>
          <p:nvPr/>
        </p:nvSpPr>
        <p:spPr bwMode="gray">
          <a:xfrm>
            <a:off x="2481264" y="4965700"/>
            <a:ext cx="2512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000" b="1">
                <a:latin typeface="Candara" pitchFamily="34" charset="0"/>
                <a:cs typeface="Arial" charset="0"/>
              </a:rPr>
              <a:t> 자율성의 가치 존중</a:t>
            </a:r>
            <a:r>
              <a:rPr kumimoji="0" lang="en-US" altLang="ko-KR" sz="2000" b="1">
                <a:latin typeface="Candara" pitchFamily="34" charset="0"/>
                <a:cs typeface="Arial" charset="0"/>
              </a:rPr>
              <a:t>? </a:t>
            </a:r>
          </a:p>
        </p:txBody>
      </p:sp>
      <p:sp>
        <p:nvSpPr>
          <p:cNvPr id="22550" name="Rectangle 27"/>
          <p:cNvSpPr>
            <a:spLocks noChangeArrowheads="1"/>
          </p:cNvSpPr>
          <p:nvPr/>
        </p:nvSpPr>
        <p:spPr bwMode="gray">
          <a:xfrm>
            <a:off x="2568576" y="5410202"/>
            <a:ext cx="6256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400">
                <a:latin typeface="Candara" pitchFamily="34" charset="0"/>
                <a:cs typeface="Arial" charset="0"/>
              </a:rPr>
              <a:t>-  </a:t>
            </a:r>
            <a:r>
              <a:rPr kumimoji="0" lang="ko-KR" altLang="en-US" sz="1400">
                <a:latin typeface="Candara" pitchFamily="34" charset="0"/>
                <a:cs typeface="Arial" charset="0"/>
              </a:rPr>
              <a:t>수퍼바이지의 결정에 대한 존중과 자기책임성을 통한 학습효과 극대화</a:t>
            </a:r>
            <a:r>
              <a:rPr kumimoji="0" lang="en-US" altLang="ko-KR" sz="1400">
                <a:latin typeface="Candara" pitchFamily="34" charset="0"/>
                <a:cs typeface="Arial" charset="0"/>
              </a:rPr>
              <a:t>?</a:t>
            </a:r>
          </a:p>
        </p:txBody>
      </p:sp>
      <p:sp>
        <p:nvSpPr>
          <p:cNvPr id="22551" name="AutoShape 36"/>
          <p:cNvSpPr>
            <a:spLocks noChangeArrowheads="1"/>
          </p:cNvSpPr>
          <p:nvPr/>
        </p:nvSpPr>
        <p:spPr bwMode="gray">
          <a:xfrm>
            <a:off x="2085978" y="4940300"/>
            <a:ext cx="4752975" cy="43815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800">
              <a:ea typeface="맑은 고딕" pitchFamily="50" charset="-127"/>
            </a:endParaRP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159000" y="5041901"/>
            <a:ext cx="238125" cy="238125"/>
            <a:chOff x="1816" y="1900"/>
            <a:chExt cx="160" cy="160"/>
          </a:xfrm>
        </p:grpSpPr>
        <p:pic>
          <p:nvPicPr>
            <p:cNvPr id="22554" name="Picture 38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816" y="1900"/>
              <a:ext cx="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835" y="1903"/>
              <a:ext cx="126" cy="126"/>
              <a:chOff x="1824" y="1902"/>
              <a:chExt cx="144" cy="144"/>
            </a:xfrm>
          </p:grpSpPr>
          <p:sp>
            <p:nvSpPr>
              <p:cNvPr id="38952" name="Oval 40"/>
              <p:cNvSpPr>
                <a:spLocks noChangeArrowheads="1"/>
              </p:cNvSpPr>
              <p:nvPr/>
            </p:nvSpPr>
            <p:spPr bwMode="gray">
              <a:xfrm>
                <a:off x="1824" y="190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accent2"/>
                  </a:gs>
                  <a:gs pos="100000">
                    <a:srgbClr val="FFFFFF"/>
                  </a:gs>
                </a:gsLst>
                <a:lin ang="5400000" scaled="1"/>
              </a:gradFill>
              <a:ln w="635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sz="1800">
                  <a:ea typeface="+mn-ea"/>
                </a:endParaRPr>
              </a:p>
            </p:txBody>
          </p:sp>
          <p:sp>
            <p:nvSpPr>
              <p:cNvPr id="22557" name="Oval 41"/>
              <p:cNvSpPr>
                <a:spLocks noChangeArrowheads="1"/>
              </p:cNvSpPr>
              <p:nvPr/>
            </p:nvSpPr>
            <p:spPr bwMode="gray">
              <a:xfrm>
                <a:off x="1843" y="1922"/>
                <a:ext cx="106" cy="104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/>
                <a:endParaRPr kumimoji="0" lang="ko-KR" altLang="en-US" sz="1800">
                  <a:ea typeface="맑은 고딕" pitchFamily="50" charset="-127"/>
                </a:endParaRPr>
              </a:p>
            </p:txBody>
          </p:sp>
        </p:grpSp>
      </p:grpSp>
      <p:sp>
        <p:nvSpPr>
          <p:cNvPr id="412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어떻게 해야 하나</a:t>
            </a: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입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70" y="949760"/>
            <a:ext cx="7738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6000" b="0" dirty="0">
                <a:latin typeface="맑은 고딕" pitchFamily="50" charset="-127"/>
                <a:ea typeface="맑은 고딕" pitchFamily="50" charset="-127"/>
              </a:rPr>
              <a:t>Thank You!</a:t>
            </a:r>
          </a:p>
        </p:txBody>
      </p:sp>
      <p:pic>
        <p:nvPicPr>
          <p:cNvPr id="5" name="Picture 2" descr="입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97" y="1928812"/>
            <a:ext cx="2149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7"/>
            <a:ext cx="8229600" cy="10715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3600" b="1" dirty="0" smtClean="0">
                <a:latin typeface="맑은 고딕" pitchFamily="50" charset="-127"/>
                <a:ea typeface="맑은 고딕" pitchFamily="50" charset="-127"/>
              </a:rPr>
              <a:t>목표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57251" y="1928813"/>
            <a:ext cx="6929439" cy="1390650"/>
            <a:chOff x="857250" y="1928813"/>
            <a:chExt cx="6929438" cy="1390650"/>
          </a:xfrm>
        </p:grpSpPr>
        <p:sp>
          <p:nvSpPr>
            <p:cNvPr id="76808" name="Freeform 3"/>
            <p:cNvSpPr>
              <a:spLocks/>
            </p:cNvSpPr>
            <p:nvPr/>
          </p:nvSpPr>
          <p:spPr bwMode="gray">
            <a:xfrm>
              <a:off x="857250" y="2357438"/>
              <a:ext cx="201930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6809" name="Freeform 4"/>
            <p:cNvSpPr>
              <a:spLocks/>
            </p:cNvSpPr>
            <p:nvPr/>
          </p:nvSpPr>
          <p:spPr bwMode="gray">
            <a:xfrm rot="10800000">
              <a:off x="5929313" y="1928813"/>
              <a:ext cx="1857375" cy="642937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gray">
            <a:xfrm>
              <a:off x="1000125" y="2071688"/>
              <a:ext cx="6629400" cy="1071562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  [</a:t>
              </a:r>
              <a:r>
                <a:rPr lang="ko-KR" altLang="en-US" sz="24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장기 목표</a:t>
              </a:r>
              <a:r>
                <a:rPr lang="en-US" altLang="ko-KR" sz="2400" dirty="0"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</a:p>
            <a:p>
              <a:pPr eaLnBrk="0" latinLnBrk="0" hangingPunct="0">
                <a:defRPr/>
              </a:pP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  교육을 </a:t>
              </a:r>
              <a:r>
                <a:rPr lang="ko-KR" altLang="en-US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통해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효과적이고  효율적인 사회복지 서비스의 제공</a:t>
              </a:r>
              <a:endParaRPr lang="en-US" altLang="ko-KR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9"/>
          <p:cNvGrpSpPr>
            <a:grpSpLocks/>
          </p:cNvGrpSpPr>
          <p:nvPr/>
        </p:nvGrpSpPr>
        <p:grpSpPr bwMode="auto">
          <a:xfrm>
            <a:off x="857252" y="3714750"/>
            <a:ext cx="6924675" cy="2247900"/>
            <a:chOff x="857250" y="3714750"/>
            <a:chExt cx="6924675" cy="2247900"/>
          </a:xfrm>
        </p:grpSpPr>
        <p:sp>
          <p:nvSpPr>
            <p:cNvPr id="76805" name="Freeform 6"/>
            <p:cNvSpPr>
              <a:spLocks/>
            </p:cNvSpPr>
            <p:nvPr/>
          </p:nvSpPr>
          <p:spPr bwMode="gray">
            <a:xfrm>
              <a:off x="857250" y="5000625"/>
              <a:ext cx="201930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DFE29A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6806" name="Freeform 7"/>
            <p:cNvSpPr>
              <a:spLocks/>
            </p:cNvSpPr>
            <p:nvPr/>
          </p:nvSpPr>
          <p:spPr bwMode="gray">
            <a:xfrm rot="10800000">
              <a:off x="5857875" y="3714750"/>
              <a:ext cx="192405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DFE29A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gray">
            <a:xfrm>
              <a:off x="1000125" y="3929063"/>
              <a:ext cx="6629400" cy="1809750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 [</a:t>
              </a:r>
              <a:r>
                <a:rPr lang="ko-KR" altLang="en-US" sz="2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단기 목표</a:t>
              </a:r>
              <a:r>
                <a:rPr lang="en-US" altLang="ko-KR" sz="240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</a:p>
            <a:p>
              <a:pPr eaLnBrk="0" latinLnBrk="0" hangingPunct="0">
                <a:defRPr/>
              </a:pP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  사회복지사의  업무 수행능력 향상을 위한</a:t>
              </a:r>
              <a:endParaRPr lang="en-US" altLang="ko-KR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0" latinLnBrk="0" hangingPunct="0">
                <a:defRPr/>
              </a:pP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작업배경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제공</a:t>
              </a:r>
              <a:r>
                <a:rPr lang="en-US" altLang="ko-KR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업무 만족감 제공</a:t>
              </a:r>
              <a:r>
                <a:rPr lang="en-US" altLang="ko-KR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각종 교육과 훈련 제공</a:t>
              </a:r>
              <a:endParaRPr lang="en-US" altLang="ko-KR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0" latinLnBrk="0" hangingPunct="0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  :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전문직으로서의 사회복지의 전문성 유지</a:t>
              </a:r>
              <a:r>
                <a:rPr lang="en-US" altLang="ko-KR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향상</a:t>
              </a:r>
              <a:r>
                <a:rPr lang="en-US" altLang="ko-KR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eaLnBrk="0" latinLnBrk="0" hangingPunct="0">
                <a:defRPr/>
              </a:pPr>
              <a:r>
                <a:rPr lang="en-US" altLang="ko-KR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     </a:t>
              </a:r>
              <a:r>
                <a:rPr lang="ko-KR" altLang="en-US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그리고 정체성 확립을 위한 노력</a:t>
              </a:r>
              <a:endParaRPr lang="en-US" altLang="ko-KR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87896" y="1484784"/>
          <a:ext cx="8016552" cy="45365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7920"/>
                <a:gridCol w="5688632"/>
              </a:tblGrid>
              <a:tr h="513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사회복지조직 특수성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5844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관료제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독립적 사업가형 전문가 양성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공공성이 강조된 기관과 조직배경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51382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사회적 </a:t>
                      </a:r>
                      <a:r>
                        <a:rPr lang="ko-KR" altLang="en-US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책무성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재원 및 자원의 출처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?!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164464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비표준화된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 업무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개별화 원칙에 따른 비획일적이고 개별화된 업무수행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분권화된 의사결정과 높은 자율성 필요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개입효과의 </a:t>
                      </a:r>
                      <a:r>
                        <a:rPr lang="ko-KR" altLang="en-US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비예측성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자신의 의사결정책임과 권한의 공유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체계화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표준화된 기준과 원칙을 중심으로 하는 실천기법의 부족 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낮은 자율성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사회적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도덕적 규범의 제약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사회적 기대에의 순응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?,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전문직의 목표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능력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권위에 대한 낮은 지지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, Funder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의 통제를 받는 낮은 자율성</a:t>
                      </a:r>
                      <a:endParaRPr lang="en-US" altLang="ko-KR" sz="18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전문가단체의 통제력 부족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기관내부의 통제장치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8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슈퍼비전의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필요성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2" y="934616"/>
            <a:ext cx="6286500" cy="8382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슈퍼비전의 필요성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472514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사회환경적 변화에 따른 필요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81217232653_766TGp_cooperation_light_ani">
  <a:themeElements>
    <a:clrScheme name="Custom 182">
      <a:dk1>
        <a:srgbClr val="000000"/>
      </a:dk1>
      <a:lt1>
        <a:srgbClr val="FFFFFF"/>
      </a:lt1>
      <a:dk2>
        <a:srgbClr val="0B4973"/>
      </a:dk2>
      <a:lt2>
        <a:srgbClr val="77DAFD"/>
      </a:lt2>
      <a:accent1>
        <a:srgbClr val="3AA0DE"/>
      </a:accent1>
      <a:accent2>
        <a:srgbClr val="59BD31"/>
      </a:accent2>
      <a:accent3>
        <a:srgbClr val="DB5F5F"/>
      </a:accent3>
      <a:accent4>
        <a:srgbClr val="48B89B"/>
      </a:accent4>
      <a:accent5>
        <a:srgbClr val="CFA14D"/>
      </a:accent5>
      <a:accent6>
        <a:srgbClr val="8A5ECA"/>
      </a:accent6>
      <a:hlink>
        <a:srgbClr val="FCB504"/>
      </a:hlink>
      <a:folHlink>
        <a:srgbClr val="FC7E2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B4973"/>
        </a:dk2>
        <a:lt2>
          <a:srgbClr val="77DAFD"/>
        </a:lt2>
        <a:accent1>
          <a:srgbClr val="3AA0DE"/>
        </a:accent1>
        <a:accent2>
          <a:srgbClr val="59BD31"/>
        </a:accent2>
        <a:accent3>
          <a:srgbClr val="FFFFFF"/>
        </a:accent3>
        <a:accent4>
          <a:srgbClr val="000000"/>
        </a:accent4>
        <a:accent5>
          <a:srgbClr val="AECDEC"/>
        </a:accent5>
        <a:accent6>
          <a:srgbClr val="50AB2B"/>
        </a:accent6>
        <a:hlink>
          <a:srgbClr val="FCB504"/>
        </a:hlink>
        <a:folHlink>
          <a:srgbClr val="FC7E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E3438"/>
        </a:dk2>
        <a:lt2>
          <a:srgbClr val="D0A4B4"/>
        </a:lt2>
        <a:accent1>
          <a:srgbClr val="A28686"/>
        </a:accent1>
        <a:accent2>
          <a:srgbClr val="B8AF36"/>
        </a:accent2>
        <a:accent3>
          <a:srgbClr val="FFFFFF"/>
        </a:accent3>
        <a:accent4>
          <a:srgbClr val="000000"/>
        </a:accent4>
        <a:accent5>
          <a:srgbClr val="CEC3C3"/>
        </a:accent5>
        <a:accent6>
          <a:srgbClr val="A69E30"/>
        </a:accent6>
        <a:hlink>
          <a:srgbClr val="DA7878"/>
        </a:hlink>
        <a:folHlink>
          <a:srgbClr val="B480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2A4C2B"/>
        </a:dk2>
        <a:lt2>
          <a:srgbClr val="C6E490"/>
        </a:lt2>
        <a:accent1>
          <a:srgbClr val="97AB7D"/>
        </a:accent1>
        <a:accent2>
          <a:srgbClr val="35A0B9"/>
        </a:accent2>
        <a:accent3>
          <a:srgbClr val="FFFFFF"/>
        </a:accent3>
        <a:accent4>
          <a:srgbClr val="000000"/>
        </a:accent4>
        <a:accent5>
          <a:srgbClr val="C9D2BF"/>
        </a:accent5>
        <a:accent6>
          <a:srgbClr val="2F91A7"/>
        </a:accent6>
        <a:hlink>
          <a:srgbClr val="73C848"/>
        </a:hlink>
        <a:folHlink>
          <a:srgbClr val="54C8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20081217232653_766TGp_cooperation_light_ani</Template>
  <TotalTime>2744</TotalTime>
  <Words>4266</Words>
  <Application>Microsoft Office PowerPoint</Application>
  <PresentationFormat>화면 슬라이드 쇼(4:3)</PresentationFormat>
  <Paragraphs>681</Paragraphs>
  <Slides>67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68" baseType="lpstr">
      <vt:lpstr>20081217232653_766TGp_cooperation_light_ani</vt:lpstr>
      <vt:lpstr>슈퍼비전체계 수립과 기법적용</vt:lpstr>
      <vt:lpstr>Contents</vt:lpstr>
      <vt:lpstr>1강. 슈퍼비전의 이해  및 점검</vt:lpstr>
      <vt:lpstr>슬라이드 4</vt:lpstr>
      <vt:lpstr>Q. 슈퍼비전은 있는가? ㅠㅠ</vt:lpstr>
      <vt:lpstr>1) 어원</vt:lpstr>
      <vt:lpstr>2) 목표</vt:lpstr>
      <vt:lpstr>3) 슈퍼비전의 필요성</vt:lpstr>
      <vt:lpstr>3) 슈퍼비전의 필요성</vt:lpstr>
      <vt:lpstr>5. 슈퍼비전의 필요성</vt:lpstr>
      <vt:lpstr>3) 슈퍼비전체계 점검          : 목적 및 목표의 점검</vt:lpstr>
      <vt:lpstr>3) 슈퍼비전 체계 점검         : 수행과정점검 </vt:lpstr>
      <vt:lpstr>3) 슈퍼비전 체계점검  : 평가지표</vt:lpstr>
      <vt:lpstr> </vt:lpstr>
      <vt:lpstr>3) 슈퍼비전점검  : 윤리기준을 통한 점검</vt:lpstr>
      <vt:lpstr>3)-1. 슈퍼바이저 윤리기준</vt:lpstr>
      <vt:lpstr>3)-2. 슈퍼비전 윤리감사척도</vt:lpstr>
      <vt:lpstr>2강. 슈퍼비전설계와 수행과정 이해</vt:lpstr>
      <vt:lpstr>1. 기관슈퍼비전의 요소</vt:lpstr>
      <vt:lpstr>2. 직원슈퍼비전 설계의 주요원칙</vt:lpstr>
      <vt:lpstr>슈퍼바이지 발달단계 고려</vt:lpstr>
      <vt:lpstr>2) 기술학습의 단계 고려</vt:lpstr>
      <vt:lpstr>슬라이드 23</vt:lpstr>
      <vt:lpstr>3) 슈퍼비전의 기본원칙</vt:lpstr>
      <vt:lpstr>3. 직원슈퍼비전 설계과정</vt:lpstr>
      <vt:lpstr>1) 직무분석 및 평가</vt:lpstr>
      <vt:lpstr>2) 직무관련 자기분석</vt:lpstr>
      <vt:lpstr>4. 슈퍼비전 수행</vt:lpstr>
      <vt:lpstr>5. 슈퍼비전 평가</vt:lpstr>
      <vt:lpstr>1) 영역별 구체적 평가내용</vt:lpstr>
      <vt:lpstr>1) 영역별 구체적 평가내용</vt:lpstr>
      <vt:lpstr>1) 영역별 구체적 평가내용</vt:lpstr>
      <vt:lpstr>1) 영역별 구체적 평가내용</vt:lpstr>
      <vt:lpstr>1) 영역별 구체적 평가내용</vt:lpstr>
      <vt:lpstr>영역별 구체적 평가내용</vt:lpstr>
      <vt:lpstr>1) 영역별 구체적 평가내용</vt:lpstr>
      <vt:lpstr>영역별 구체적 평가내용</vt:lpstr>
      <vt:lpstr>2) 평가 정보</vt:lpstr>
      <vt:lpstr>3강. 슈퍼비전기법적용과  관계역량강화</vt:lpstr>
      <vt:lpstr>1. 슈퍼비전의 유형결정</vt:lpstr>
      <vt:lpstr>1) 참여범위에 따른 구분</vt:lpstr>
      <vt:lpstr>2) 시기에 따른 구분</vt:lpstr>
      <vt:lpstr>2. 활용기법 결정</vt:lpstr>
      <vt:lpstr>1) 활용자료유형에 따른 구분</vt:lpstr>
      <vt:lpstr>* 자료의 수준 결정하기</vt:lpstr>
      <vt:lpstr>2) 접촉방법에 따른 구분</vt:lpstr>
      <vt:lpstr>3) 학습기법에 따른 구분</vt:lpstr>
      <vt:lpstr>3. 슈퍼비전 관계역량강화</vt:lpstr>
      <vt:lpstr>슈퍼바이저의 위치이해</vt:lpstr>
      <vt:lpstr>2) 슈퍼비전에 영향을 미치는 개인적 특성 이해</vt:lpstr>
      <vt:lpstr>2)-1. 슈퍼바이지 특성</vt:lpstr>
      <vt:lpstr>2)-2. 슈퍼바이지 특성</vt:lpstr>
      <vt:lpstr>3) 슈퍼바이저 역량점검</vt:lpstr>
      <vt:lpstr>* 슈퍼비전 역량점검 척도의 활용</vt:lpstr>
      <vt:lpstr>4)  슈퍼비전의 “발휘”이해</vt:lpstr>
      <vt:lpstr>4)  슈퍼비전의 “발휘”이해</vt:lpstr>
      <vt:lpstr>4)  슈퍼비전의 “발휘”이해</vt:lpstr>
      <vt:lpstr>4)  슈퍼비전의 “발휘”이해</vt:lpstr>
      <vt:lpstr>5) 갈등이해 및 대처 </vt:lpstr>
      <vt:lpstr>슬라이드 60</vt:lpstr>
      <vt:lpstr>슬라이드 61</vt:lpstr>
      <vt:lpstr>5) 갈등이해 및 대처 </vt:lpstr>
      <vt:lpstr>5) 갈등이해 및 대처 </vt:lpstr>
      <vt:lpstr>4. 어디까지 수퍼비전인가?</vt:lpstr>
      <vt:lpstr>5. 어떻게 해야 하나?</vt:lpstr>
      <vt:lpstr>슬라이드 66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李基娟</dc:creator>
  <cp:lastModifiedBy>sogang</cp:lastModifiedBy>
  <cp:revision>143</cp:revision>
  <dcterms:created xsi:type="dcterms:W3CDTF">2010-02-28T23:00:28Z</dcterms:created>
  <dcterms:modified xsi:type="dcterms:W3CDTF">2011-02-09T13:54:21Z</dcterms:modified>
</cp:coreProperties>
</file>